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3.xml" ContentType="application/vnd.openxmlformats-officedocument.presentationml.notesSlide+xml"/>
  <Override PartName="/ppt/charts/chart5.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11"/>
  </p:notesMasterIdLst>
  <p:sldIdLst>
    <p:sldId id="457" r:id="rId2"/>
    <p:sldId id="264" r:id="rId3"/>
    <p:sldId id="448" r:id="rId4"/>
    <p:sldId id="410" r:id="rId5"/>
    <p:sldId id="267" r:id="rId6"/>
    <p:sldId id="271" r:id="rId7"/>
    <p:sldId id="456" r:id="rId8"/>
    <p:sldId id="323" r:id="rId9"/>
    <p:sldId id="45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2" autoAdjust="0"/>
    <p:restoredTop sz="58166" autoAdjust="0"/>
  </p:normalViewPr>
  <p:slideViewPr>
    <p:cSldViewPr snapToGrid="0">
      <p:cViewPr varScale="1">
        <p:scale>
          <a:sx n="66" d="100"/>
          <a:sy n="66" d="100"/>
        </p:scale>
        <p:origin x="225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Series 1</c:v>
                </c:pt>
              </c:strCache>
            </c:strRef>
          </c:tx>
          <c:spPr>
            <a:solidFill>
              <a:schemeClr val="accent3"/>
            </a:solidFill>
          </c:spPr>
          <c:invertIfNegative val="0"/>
          <c:dPt>
            <c:idx val="0"/>
            <c:invertIfNegative val="0"/>
            <c:bubble3D val="0"/>
            <c:extLst>
              <c:ext xmlns:c16="http://schemas.microsoft.com/office/drawing/2014/chart" uri="{C3380CC4-5D6E-409C-BE32-E72D297353CC}">
                <c16:uniqueId val="{00000001-FE6A-4CAF-B79E-90AA9EE02992}"/>
              </c:ext>
            </c:extLst>
          </c:dPt>
          <c:dLbls>
            <c:dLbl>
              <c:idx val="0"/>
              <c:tx>
                <c:rich>
                  <a:bodyPr wrap="square" lIns="38100" tIns="19050" rIns="38100" bIns="19050" anchor="ctr">
                    <a:spAutoFit/>
                  </a:bodyPr>
                  <a:lstStyle/>
                  <a:p>
                    <a:pPr>
                      <a:defRPr sz="1800"/>
                    </a:pPr>
                    <a:r>
                      <a:rPr lang="en-US" dirty="0"/>
                      <a:t>$130,914</a:t>
                    </a:r>
                  </a:p>
                </c:rich>
              </c:tx>
              <c:numFmt formatCode="&quot;$&quot;#,##0" sourceLinked="0"/>
              <c:spPr>
                <a:noFill/>
                <a:ln>
                  <a:noFill/>
                </a:ln>
                <a:effectLst/>
              </c:sp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E6A-4CAF-B79E-90AA9EE02992}"/>
                </c:ext>
              </c:extLst>
            </c:dLbl>
            <c:spPr>
              <a:noFill/>
              <a:ln>
                <a:noFill/>
              </a:ln>
              <a:effectLst/>
            </c:spPr>
            <c:txPr>
              <a:bodyPr wrap="square" lIns="38100" tIns="19050" rIns="38100" bIns="19050" anchor="ctr">
                <a:spAutoFit/>
              </a:bodyPr>
              <a:lstStyle/>
              <a:p>
                <a:pPr>
                  <a:defRPr sz="1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Operating</c:v>
                </c:pt>
                <c:pt idx="1">
                  <c:v>Transportation</c:v>
                </c:pt>
                <c:pt idx="2">
                  <c:v>Capital</c:v>
                </c:pt>
              </c:strCache>
            </c:strRef>
          </c:cat>
          <c:val>
            <c:numRef>
              <c:f>Sheet1!$B$2:$B$4</c:f>
              <c:numCache>
                <c:formatCode>General</c:formatCode>
                <c:ptCount val="3"/>
                <c:pt idx="0" formatCode="#,##0">
                  <c:v>130913.61199999999</c:v>
                </c:pt>
              </c:numCache>
            </c:numRef>
          </c:val>
          <c:extLst>
            <c:ext xmlns:c16="http://schemas.microsoft.com/office/drawing/2014/chart" uri="{C3380CC4-5D6E-409C-BE32-E72D297353CC}">
              <c16:uniqueId val="{00000002-FE6A-4CAF-B79E-90AA9EE02992}"/>
            </c:ext>
          </c:extLst>
        </c:ser>
        <c:ser>
          <c:idx val="1"/>
          <c:order val="1"/>
          <c:tx>
            <c:strRef>
              <c:f>Sheet1!$C$1</c:f>
              <c:strCache>
                <c:ptCount val="1"/>
                <c:pt idx="0">
                  <c:v>Series 2</c:v>
                </c:pt>
              </c:strCache>
            </c:strRef>
          </c:tx>
          <c:spPr>
            <a:solidFill>
              <a:schemeClr val="accent5"/>
            </a:solidFill>
          </c:spPr>
          <c:invertIfNegative val="0"/>
          <c:dLbls>
            <c:numFmt formatCode="&quot;$&quot;#,##0" sourceLinked="0"/>
            <c:spPr>
              <a:noFill/>
              <a:ln>
                <a:noFill/>
              </a:ln>
              <a:effectLst/>
            </c:spPr>
            <c:txPr>
              <a:bodyPr wrap="square" lIns="38100" tIns="19050" rIns="38100" bIns="19050" anchor="ctr">
                <a:spAutoFit/>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Operating</c:v>
                </c:pt>
                <c:pt idx="1">
                  <c:v>Transportation</c:v>
                </c:pt>
                <c:pt idx="2">
                  <c:v>Capital</c:v>
                </c:pt>
              </c:strCache>
            </c:strRef>
          </c:cat>
          <c:val>
            <c:numRef>
              <c:f>Sheet1!$C$2:$C$4</c:f>
              <c:numCache>
                <c:formatCode>#,##0</c:formatCode>
                <c:ptCount val="3"/>
                <c:pt idx="1">
                  <c:v>12337.950999999999</c:v>
                </c:pt>
              </c:numCache>
            </c:numRef>
          </c:val>
          <c:extLst>
            <c:ext xmlns:c16="http://schemas.microsoft.com/office/drawing/2014/chart" uri="{C3380CC4-5D6E-409C-BE32-E72D297353CC}">
              <c16:uniqueId val="{00000003-FE6A-4CAF-B79E-90AA9EE02992}"/>
            </c:ext>
          </c:extLst>
        </c:ser>
        <c:ser>
          <c:idx val="2"/>
          <c:order val="2"/>
          <c:tx>
            <c:strRef>
              <c:f>Sheet1!$D$1</c:f>
              <c:strCache>
                <c:ptCount val="1"/>
                <c:pt idx="0">
                  <c:v>Series 3</c:v>
                </c:pt>
              </c:strCache>
            </c:strRef>
          </c:tx>
          <c:spPr>
            <a:solidFill>
              <a:schemeClr val="accent4">
                <a:lumMod val="75000"/>
              </a:schemeClr>
            </a:solidFill>
          </c:spPr>
          <c:invertIfNegative val="0"/>
          <c:dLbls>
            <c:numFmt formatCode="&quot;$&quot;#,##0" sourceLinked="0"/>
            <c:spPr>
              <a:noFill/>
              <a:ln>
                <a:noFill/>
              </a:ln>
              <a:effectLst/>
            </c:spPr>
            <c:txPr>
              <a:bodyPr wrap="square" lIns="38100" tIns="19050" rIns="38100" bIns="19050" anchor="ctr">
                <a:spAutoFit/>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Operating</c:v>
                </c:pt>
                <c:pt idx="1">
                  <c:v>Transportation</c:v>
                </c:pt>
                <c:pt idx="2">
                  <c:v>Capital</c:v>
                </c:pt>
              </c:strCache>
            </c:strRef>
          </c:cat>
          <c:val>
            <c:numRef>
              <c:f>Sheet1!$D$2:$D$4</c:f>
              <c:numCache>
                <c:formatCode>General</c:formatCode>
                <c:ptCount val="3"/>
                <c:pt idx="2" formatCode="#,##0">
                  <c:v>12306.477000000001</c:v>
                </c:pt>
              </c:numCache>
            </c:numRef>
          </c:val>
          <c:extLst>
            <c:ext xmlns:c16="http://schemas.microsoft.com/office/drawing/2014/chart" uri="{C3380CC4-5D6E-409C-BE32-E72D297353CC}">
              <c16:uniqueId val="{00000004-FE6A-4CAF-B79E-90AA9EE02992}"/>
            </c:ext>
          </c:extLst>
        </c:ser>
        <c:dLbls>
          <c:showLegendKey val="0"/>
          <c:showVal val="0"/>
          <c:showCatName val="0"/>
          <c:showSerName val="0"/>
          <c:showPercent val="0"/>
          <c:showBubbleSize val="0"/>
        </c:dLbls>
        <c:gapWidth val="150"/>
        <c:overlap val="100"/>
        <c:axId val="203960896"/>
        <c:axId val="203961288"/>
      </c:barChart>
      <c:catAx>
        <c:axId val="203960896"/>
        <c:scaling>
          <c:orientation val="minMax"/>
        </c:scaling>
        <c:delete val="0"/>
        <c:axPos val="b"/>
        <c:numFmt formatCode="General" sourceLinked="0"/>
        <c:majorTickMark val="out"/>
        <c:minorTickMark val="none"/>
        <c:tickLblPos val="nextTo"/>
        <c:crossAx val="203961288"/>
        <c:crosses val="autoZero"/>
        <c:auto val="1"/>
        <c:lblAlgn val="ctr"/>
        <c:lblOffset val="100"/>
        <c:noMultiLvlLbl val="0"/>
      </c:catAx>
      <c:valAx>
        <c:axId val="203961288"/>
        <c:scaling>
          <c:orientation val="minMax"/>
          <c:min val="0"/>
        </c:scaling>
        <c:delete val="0"/>
        <c:axPos val="l"/>
        <c:numFmt formatCode="&quot;$&quot;#,##0" sourceLinked="0"/>
        <c:majorTickMark val="out"/>
        <c:minorTickMark val="none"/>
        <c:tickLblPos val="nextTo"/>
        <c:crossAx val="203960896"/>
        <c:crosses val="autoZero"/>
        <c:crossBetween val="between"/>
        <c:majorUnit val="10000"/>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pieChart>
        <c:varyColors val="1"/>
        <c:ser>
          <c:idx val="0"/>
          <c:order val="0"/>
          <c:tx>
            <c:strRef>
              <c:f>Sheet1!$B$1</c:f>
              <c:strCache>
                <c:ptCount val="1"/>
                <c:pt idx="0">
                  <c:v>Sales</c:v>
                </c:pt>
              </c:strCache>
            </c:strRef>
          </c:tx>
          <c:spPr>
            <a:effectLst>
              <a:outerShdw blurRad="50800" dist="38100" dir="8100000" algn="tr" rotWithShape="0">
                <a:prstClr val="black">
                  <a:alpha val="40000"/>
                </a:prstClr>
              </a:outerShdw>
            </a:effectLst>
            <a:scene3d>
              <a:camera prst="orthographicFront"/>
              <a:lightRig rig="threePt" dir="t"/>
            </a:scene3d>
            <a:sp3d>
              <a:bevelB/>
            </a:sp3d>
          </c:spPr>
          <c:dLbls>
            <c:dLbl>
              <c:idx val="0"/>
              <c:layout>
                <c:manualLayout>
                  <c:x val="-0.21911313371425223"/>
                  <c:y val="-6.7007424071991006E-2"/>
                </c:manualLayout>
              </c:layout>
              <c:spPr>
                <a:noFill/>
                <a:ln>
                  <a:noFill/>
                </a:ln>
                <a:effectLst/>
              </c:spPr>
              <c:txPr>
                <a:bodyPr wrap="square" lIns="38100" tIns="19050" rIns="38100" bIns="19050" anchor="ctr" anchorCtr="0">
                  <a:spAutoFit/>
                </a:bodyPr>
                <a:lstStyle/>
                <a:p>
                  <a:pPr algn="ctr">
                    <a:defRPr lang="en-US" sz="12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3A5-4797-9598-4EFC1E24A0C4}"/>
                </c:ext>
              </c:extLst>
            </c:dLbl>
            <c:dLbl>
              <c:idx val="1"/>
              <c:spPr/>
              <c:txPr>
                <a:bodyPr/>
                <a:lstStyle/>
                <a:p>
                  <a:pPr>
                    <a:defRPr sz="1200" baseline="0">
                      <a:solidFill>
                        <a:schemeClr val="tx1"/>
                      </a:solidFill>
                    </a:defRPr>
                  </a:pPr>
                  <a:endParaRPr lang="en-US"/>
                </a:p>
              </c:txPr>
              <c:dLblPos val="ctr"/>
              <c:showLegendKey val="0"/>
              <c:showVal val="1"/>
              <c:showCatName val="1"/>
              <c:showSerName val="0"/>
              <c:showPercent val="0"/>
              <c:showBubbleSize val="0"/>
              <c:extLst>
                <c:ext xmlns:c16="http://schemas.microsoft.com/office/drawing/2014/chart" uri="{C3380CC4-5D6E-409C-BE32-E72D297353CC}">
                  <c16:uniqueId val="{00000001-73A5-4797-9598-4EFC1E24A0C4}"/>
                </c:ext>
              </c:extLst>
            </c:dLbl>
            <c:spPr>
              <a:noFill/>
              <a:ln>
                <a:noFill/>
              </a:ln>
              <a:effectLst/>
            </c:spPr>
            <c:txPr>
              <a:bodyPr wrap="square" lIns="38100" tIns="19050" rIns="38100" bIns="19050" anchor="ctr">
                <a:spAutoFit/>
              </a:bodyPr>
              <a:lstStyle/>
              <a:p>
                <a:pPr>
                  <a:defRPr sz="1200" baseline="0">
                    <a:solidFill>
                      <a:schemeClr val="tx1"/>
                    </a:solidFill>
                  </a:defRPr>
                </a:pPr>
                <a:endParaRPr lang="en-US"/>
              </a:p>
            </c:txPr>
            <c:dLblPos val="ctr"/>
            <c:showLegendKey val="0"/>
            <c:showVal val="1"/>
            <c:showCatName val="1"/>
            <c:showSerName val="0"/>
            <c:showPercent val="0"/>
            <c:showBubbleSize val="0"/>
            <c:showLeaderLines val="1"/>
            <c:extLst>
              <c:ext xmlns:c15="http://schemas.microsoft.com/office/drawing/2012/chart" uri="{CE6537A1-D6FC-4f65-9D91-7224C49458BB}"/>
            </c:extLst>
          </c:dLbls>
          <c:cat>
            <c:strRef>
              <c:f>Sheet1!$A$2:$A$4</c:f>
              <c:strCache>
                <c:ptCount val="3"/>
                <c:pt idx="0">
                  <c:v>NGF-O</c:v>
                </c:pt>
                <c:pt idx="1">
                  <c:v>Federal</c:v>
                </c:pt>
                <c:pt idx="2">
                  <c:v>Other</c:v>
                </c:pt>
              </c:strCache>
            </c:strRef>
          </c:cat>
          <c:val>
            <c:numRef>
              <c:f>Sheet1!$B$2:$B$4</c:f>
              <c:numCache>
                <c:formatCode>_("$"* #,##0_);_("$"* \(#,##0\);_("$"* "-"??_);_(@_)</c:formatCode>
                <c:ptCount val="3"/>
                <c:pt idx="0">
                  <c:v>64124.633000000002</c:v>
                </c:pt>
                <c:pt idx="1">
                  <c:v>41789.135000000002</c:v>
                </c:pt>
                <c:pt idx="2">
                  <c:v>25000.231999999996</c:v>
                </c:pt>
              </c:numCache>
            </c:numRef>
          </c:val>
          <c:extLst>
            <c:ext xmlns:c16="http://schemas.microsoft.com/office/drawing/2014/chart" uri="{C3380CC4-5D6E-409C-BE32-E72D297353CC}">
              <c16:uniqueId val="{00000003-73A5-4797-9598-4EFC1E24A0C4}"/>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view3D>
      <c:rotX val="90"/>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Column1</c:v>
                </c:pt>
              </c:strCache>
            </c:strRef>
          </c:tx>
          <c:spPr>
            <a:scene3d>
              <a:camera prst="orthographicFront"/>
              <a:lightRig rig="threePt" dir="t"/>
            </a:scene3d>
            <a:sp3d/>
          </c:spPr>
          <c:dLbls>
            <c:dLbl>
              <c:idx val="0"/>
              <c:spPr>
                <a:noFill/>
                <a:ln>
                  <a:noFill/>
                </a:ln>
                <a:effectLst/>
              </c:spPr>
              <c:txPr>
                <a:bodyPr vertOverflow="overflow" horzOverflow="overflow" wrap="none" lIns="38100" tIns="19050" rIns="38100" bIns="19050" anchor="ctr">
                  <a:normAutofit/>
                </a:bodyPr>
                <a:lstStyle/>
                <a:p>
                  <a:pPr>
                    <a:defRPr sz="1200">
                      <a:solidFill>
                        <a:schemeClr val="bg1"/>
                      </a:solidFill>
                    </a:defRPr>
                  </a:pPr>
                  <a:endParaRPr lang="en-US"/>
                </a:p>
              </c:txPr>
              <c:dLblPos val="ctr"/>
              <c:showLegendKey val="0"/>
              <c:showVal val="1"/>
              <c:showCatName val="1"/>
              <c:showSerName val="0"/>
              <c:showPercent val="0"/>
              <c:showBubbleSize val="0"/>
              <c:separator>
</c:separator>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3F33-465F-8CFA-65B18E72AABF}"/>
                </c:ext>
              </c:extLst>
            </c:dLbl>
            <c:dLbl>
              <c:idx val="1"/>
              <c:layout>
                <c:manualLayout>
                  <c:x val="0.22649709837304102"/>
                  <c:y val="5.2534782576322287E-3"/>
                </c:manualLayout>
              </c:layout>
              <c:spPr>
                <a:noFill/>
                <a:ln>
                  <a:noFill/>
                </a:ln>
                <a:effectLst/>
              </c:spPr>
              <c:txPr>
                <a:bodyPr vertOverflow="overflow" horzOverflow="overflow" wrap="none" lIns="38100" tIns="19050" rIns="38100" bIns="19050" anchor="ctr">
                  <a:normAutofit/>
                </a:bodyPr>
                <a:lstStyle/>
                <a:p>
                  <a:pPr>
                    <a:defRPr sz="1200">
                      <a:solidFill>
                        <a:schemeClr val="bg1"/>
                      </a:solidFill>
                    </a:defRPr>
                  </a:pPr>
                  <a:endParaRPr lang="en-US"/>
                </a:p>
              </c:txPr>
              <c:dLblPos val="bestFit"/>
              <c:showLegendKey val="0"/>
              <c:showVal val="1"/>
              <c:showCatName val="1"/>
              <c:showSerName val="0"/>
              <c:showPercent val="0"/>
              <c:showBubbleSize val="0"/>
              <c:separator>
</c:separator>
              <c:extLst>
                <c:ext xmlns:c15="http://schemas.microsoft.com/office/drawing/2012/chart" uri="{CE6537A1-D6FC-4f65-9D91-7224C49458BB}">
                  <c15:spPr xmlns:c15="http://schemas.microsoft.com/office/drawing/2012/chart">
                    <a:prstGeom prst="rect">
                      <a:avLst/>
                    </a:prstGeom>
                  </c15:spPr>
                  <c15:layout>
                    <c:manualLayout>
                      <c:w val="0.18833992745087003"/>
                      <c:h val="0.19477291323156753"/>
                    </c:manualLayout>
                  </c15:layout>
                </c:ext>
                <c:ext xmlns:c16="http://schemas.microsoft.com/office/drawing/2014/chart" uri="{C3380CC4-5D6E-409C-BE32-E72D297353CC}">
                  <c16:uniqueId val="{00000001-3F33-465F-8CFA-65B18E72AABF}"/>
                </c:ext>
              </c:extLst>
            </c:dLbl>
            <c:spPr>
              <a:noFill/>
              <a:ln>
                <a:noFill/>
              </a:ln>
              <a:effectLst/>
            </c:spPr>
            <c:dLblPos val="outEnd"/>
            <c:showLegendKey val="0"/>
            <c:showVal val="1"/>
            <c:showCatName val="1"/>
            <c:showSerName val="0"/>
            <c:showPercent val="0"/>
            <c:showBubbleSize val="0"/>
            <c:separator>
</c:separator>
            <c:showLeaderLines val="1"/>
            <c:extLst>
              <c:ext xmlns:c15="http://schemas.microsoft.com/office/drawing/2012/chart" uri="{CE6537A1-D6FC-4f65-9D91-7224C49458BB}">
                <c15:spPr xmlns:c15="http://schemas.microsoft.com/office/drawing/2012/chart">
                  <a:prstGeom prst="rect">
                    <a:avLst/>
                  </a:prstGeom>
                </c15:spPr>
              </c:ext>
            </c:extLst>
          </c:dLbls>
          <c:cat>
            <c:strRef>
              <c:f>Sheet1!$A$2:$A$3</c:f>
              <c:strCache>
                <c:ptCount val="2"/>
                <c:pt idx="0">
                  <c:v>Operating</c:v>
                </c:pt>
                <c:pt idx="1">
                  <c:v>Capital</c:v>
                </c:pt>
              </c:strCache>
            </c:strRef>
          </c:cat>
          <c:val>
            <c:numRef>
              <c:f>Sheet1!$B$2:$B$3</c:f>
              <c:numCache>
                <c:formatCode>"$"#,##0_);[Red]\("$"#,##0\)</c:formatCode>
                <c:ptCount val="2"/>
                <c:pt idx="0">
                  <c:v>5825.4269999999997</c:v>
                </c:pt>
                <c:pt idx="1">
                  <c:v>6512.5240000000003</c:v>
                </c:pt>
              </c:numCache>
            </c:numRef>
          </c:val>
          <c:extLst>
            <c:ext xmlns:c16="http://schemas.microsoft.com/office/drawing/2014/chart" uri="{C3380CC4-5D6E-409C-BE32-E72D297353CC}">
              <c16:uniqueId val="{00000000-E8DC-4564-9F97-205A894104FC}"/>
            </c:ext>
          </c:extLst>
        </c:ser>
        <c:dLbls>
          <c:showLegendKey val="0"/>
          <c:showVal val="1"/>
          <c:showCatName val="0"/>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view3D>
      <c:rotX val="9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dLbls>
            <c:dLbl>
              <c:idx val="0"/>
              <c:layout>
                <c:manualLayout>
                  <c:x val="-0.20969794446031448"/>
                  <c:y val="-8.8039552305359856E-2"/>
                </c:manualLayout>
              </c:layout>
              <c:spPr>
                <a:noFill/>
                <a:ln>
                  <a:noFill/>
                </a:ln>
                <a:effectLst/>
              </c:spPr>
              <c:txPr>
                <a:bodyPr wrap="square" lIns="38100" tIns="19050" rIns="38100" bIns="19050" anchor="ctr">
                  <a:noAutofit/>
                </a:bodyPr>
                <a:lstStyle/>
                <a:p>
                  <a:pPr>
                    <a:defRPr sz="1200">
                      <a:solidFill>
                        <a:schemeClr val="bg1"/>
                      </a:solidFill>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27498617281849619"/>
                      <c:h val="0.27906953810480967"/>
                    </c:manualLayout>
                  </c15:layout>
                </c:ext>
                <c:ext xmlns:c16="http://schemas.microsoft.com/office/drawing/2014/chart" uri="{C3380CC4-5D6E-409C-BE32-E72D297353CC}">
                  <c16:uniqueId val="{00000001-3829-47B2-92DD-A1A9415D8526}"/>
                </c:ext>
              </c:extLst>
            </c:dLbl>
            <c:dLbl>
              <c:idx val="1"/>
              <c:layout>
                <c:manualLayout>
                  <c:x val="0.1302566081771824"/>
                  <c:y val="0.14465459905741276"/>
                </c:manualLayout>
              </c:layout>
              <c:spPr>
                <a:noFill/>
                <a:ln>
                  <a:noFill/>
                </a:ln>
                <a:effectLst/>
              </c:spPr>
              <c:txPr>
                <a:bodyPr wrap="square" lIns="38100" tIns="19050" rIns="38100" bIns="19050" anchor="ctr">
                  <a:noAutofit/>
                </a:bodyPr>
                <a:lstStyle/>
                <a:p>
                  <a:pPr>
                    <a:defRPr sz="1200">
                      <a:solidFill>
                        <a:schemeClr val="bg1"/>
                      </a:solidFill>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43773057964760442"/>
                      <c:h val="0.2353402472404969"/>
                    </c:manualLayout>
                  </c15:layout>
                </c:ext>
                <c:ext xmlns:c16="http://schemas.microsoft.com/office/drawing/2014/chart" uri="{C3380CC4-5D6E-409C-BE32-E72D297353CC}">
                  <c16:uniqueId val="{00000000-3829-47B2-92DD-A1A9415D8526}"/>
                </c:ext>
              </c:extLst>
            </c:dLbl>
            <c:spPr>
              <a:noFill/>
              <a:ln>
                <a:noFill/>
              </a:ln>
              <a:effectLst/>
            </c:spPr>
            <c:showLegendKey val="0"/>
            <c:showVal val="1"/>
            <c:showCatName val="0"/>
            <c:showSerName val="0"/>
            <c:showPercent val="0"/>
            <c:showBubbleSize val="0"/>
            <c:separator>
</c:separator>
            <c:showLeaderLines val="1"/>
            <c:extLst>
              <c:ext xmlns:c15="http://schemas.microsoft.com/office/drawing/2012/chart" uri="{CE6537A1-D6FC-4f65-9D91-7224C49458BB}"/>
            </c:extLst>
          </c:dLbls>
          <c:cat>
            <c:strRef>
              <c:f>Sheet1!$A$2:$A$3</c:f>
              <c:strCache>
                <c:ptCount val="2"/>
                <c:pt idx="0">
                  <c:v>New Approps</c:v>
                </c:pt>
                <c:pt idx="1">
                  <c:v>Re-Approps</c:v>
                </c:pt>
              </c:strCache>
            </c:strRef>
          </c:cat>
          <c:val>
            <c:numRef>
              <c:f>Sheet1!$B$2:$B$3</c:f>
              <c:numCache>
                <c:formatCode>"$"#,##0_);[Red]\("$"#,##0\)</c:formatCode>
                <c:ptCount val="2"/>
                <c:pt idx="0">
                  <c:v>7795.8459999999995</c:v>
                </c:pt>
                <c:pt idx="1">
                  <c:v>4510.6310000000003</c:v>
                </c:pt>
              </c:numCache>
            </c:numRef>
          </c:val>
          <c:extLst>
            <c:ext xmlns:c16="http://schemas.microsoft.com/office/drawing/2014/chart" uri="{C3380CC4-5D6E-409C-BE32-E72D297353CC}">
              <c16:uniqueId val="{00000000-6789-4DAE-8573-794174C356CB}"/>
            </c:ext>
          </c:extLst>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143838403178327"/>
          <c:y val="2.6893827787656026E-2"/>
          <c:w val="0.44047459493095636"/>
          <c:h val="0.93494284988569987"/>
        </c:manualLayout>
      </c:layout>
      <c:pieChart>
        <c:varyColors val="1"/>
        <c:ser>
          <c:idx val="0"/>
          <c:order val="0"/>
          <c:tx>
            <c:strRef>
              <c:f>Sheet1!$B$1</c:f>
              <c:strCache>
                <c:ptCount val="1"/>
                <c:pt idx="0">
                  <c:v>Sales</c:v>
                </c:pt>
              </c:strCache>
            </c:strRef>
          </c:tx>
          <c:dPt>
            <c:idx val="0"/>
            <c:bubble3D val="0"/>
            <c:spPr>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0-3960-4F54-BABB-69E506DA323B}"/>
              </c:ext>
            </c:extLst>
          </c:dPt>
          <c:dPt>
            <c:idx val="1"/>
            <c:bubble3D val="0"/>
            <c:spPr>
              <a:gradFill rotWithShape="1">
                <a:gsLst>
                  <a:gs pos="0">
                    <a:schemeClr val="accent2">
                      <a:shade val="85000"/>
                      <a:satMod val="130000"/>
                    </a:schemeClr>
                  </a:gs>
                  <a:gs pos="34000">
                    <a:schemeClr val="accent2">
                      <a:shade val="87000"/>
                      <a:satMod val="125000"/>
                    </a:schemeClr>
                  </a:gs>
                  <a:gs pos="70000">
                    <a:schemeClr val="accent2">
                      <a:tint val="100000"/>
                      <a:shade val="90000"/>
                      <a:satMod val="130000"/>
                    </a:schemeClr>
                  </a:gs>
                  <a:gs pos="100000">
                    <a:schemeClr val="accent2">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1-3960-4F54-BABB-69E506DA323B}"/>
              </c:ext>
            </c:extLst>
          </c:dPt>
          <c:dPt>
            <c:idx val="2"/>
            <c:bubble3D val="0"/>
            <c:spPr>
              <a:gradFill rotWithShape="1">
                <a:gsLst>
                  <a:gs pos="0">
                    <a:schemeClr val="accent3">
                      <a:shade val="85000"/>
                      <a:satMod val="130000"/>
                    </a:schemeClr>
                  </a:gs>
                  <a:gs pos="34000">
                    <a:schemeClr val="accent3">
                      <a:shade val="87000"/>
                      <a:satMod val="125000"/>
                    </a:schemeClr>
                  </a:gs>
                  <a:gs pos="70000">
                    <a:schemeClr val="accent3">
                      <a:tint val="100000"/>
                      <a:shade val="90000"/>
                      <a:satMod val="130000"/>
                    </a:schemeClr>
                  </a:gs>
                  <a:gs pos="100000">
                    <a:schemeClr val="accent3">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2-3960-4F54-BABB-69E506DA323B}"/>
              </c:ext>
            </c:extLst>
          </c:dPt>
          <c:dPt>
            <c:idx val="3"/>
            <c:bubble3D val="0"/>
            <c:spPr>
              <a:gradFill rotWithShape="1">
                <a:gsLst>
                  <a:gs pos="0">
                    <a:schemeClr val="accent4">
                      <a:shade val="85000"/>
                      <a:satMod val="130000"/>
                    </a:schemeClr>
                  </a:gs>
                  <a:gs pos="34000">
                    <a:schemeClr val="accent4">
                      <a:shade val="87000"/>
                      <a:satMod val="125000"/>
                    </a:schemeClr>
                  </a:gs>
                  <a:gs pos="70000">
                    <a:schemeClr val="accent4">
                      <a:tint val="100000"/>
                      <a:shade val="90000"/>
                      <a:satMod val="130000"/>
                    </a:schemeClr>
                  </a:gs>
                  <a:gs pos="100000">
                    <a:schemeClr val="accent4">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3-3960-4F54-BABB-69E506DA323B}"/>
              </c:ext>
            </c:extLst>
          </c:dPt>
          <c:dLbls>
            <c:dLbl>
              <c:idx val="0"/>
              <c:layout>
                <c:manualLayout>
                  <c:x val="-3.2769519464272576E-2"/>
                  <c:y val="-0.16251941721570518"/>
                </c:manualLayout>
              </c:layout>
              <c:tx>
                <c:rich>
                  <a:bodyPr/>
                  <a:lstStyle/>
                  <a:p>
                    <a:r>
                      <a:rPr lang="en-US" b="1" dirty="0">
                        <a:latin typeface="Arial" pitchFamily="34" charset="0"/>
                        <a:cs typeface="Arial" pitchFamily="34" charset="0"/>
                      </a:rPr>
                      <a:t>NGF-O*, </a:t>
                    </a:r>
                    <a:br>
                      <a:rPr lang="en-US" b="1" dirty="0">
                        <a:latin typeface="Arial" pitchFamily="34" charset="0"/>
                        <a:cs typeface="Arial" pitchFamily="34" charset="0"/>
                      </a:rPr>
                    </a:br>
                    <a:r>
                      <a:rPr lang="en-US" b="1" dirty="0">
                        <a:latin typeface="Arial" pitchFamily="34" charset="0"/>
                        <a:cs typeface="Arial" pitchFamily="34" charset="0"/>
                      </a:rPr>
                      <a:t>$64.1 Billion</a:t>
                    </a:r>
                  </a:p>
                </c:rich>
              </c:tx>
              <c:dLblPos val="bestFit"/>
              <c:showLegendKey val="0"/>
              <c:showVal val="1"/>
              <c:showCatName val="0"/>
              <c:showSerName val="0"/>
              <c:showPercent val="0"/>
              <c:showBubbleSize val="0"/>
              <c:extLst>
                <c:ext xmlns:c15="http://schemas.microsoft.com/office/drawing/2012/chart" uri="{CE6537A1-D6FC-4f65-9D91-7224C49458BB}">
                  <c15:layout>
                    <c:manualLayout>
                      <c:w val="0.22279601147987341"/>
                      <c:h val="0.15102040816326531"/>
                    </c:manualLayout>
                  </c15:layout>
                </c:ext>
                <c:ext xmlns:c16="http://schemas.microsoft.com/office/drawing/2014/chart" uri="{C3380CC4-5D6E-409C-BE32-E72D297353CC}">
                  <c16:uniqueId val="{00000000-3960-4F54-BABB-69E506DA323B}"/>
                </c:ext>
              </c:extLst>
            </c:dLbl>
            <c:dLbl>
              <c:idx val="1"/>
              <c:layout>
                <c:manualLayout>
                  <c:x val="9.25109770157235E-2"/>
                  <c:y val="1.9003695966575612E-2"/>
                </c:manualLayout>
              </c:layout>
              <c:tx>
                <c:rich>
                  <a:bodyPr/>
                  <a:lstStyle/>
                  <a:p>
                    <a:r>
                      <a:rPr lang="en-US" b="1" dirty="0">
                        <a:latin typeface="Arial" pitchFamily="34" charset="0"/>
                        <a:cs typeface="Arial" pitchFamily="34" charset="0"/>
                      </a:rPr>
                      <a:t>Federal Funds, </a:t>
                    </a:r>
                    <a:br>
                      <a:rPr lang="en-US" b="1" dirty="0">
                        <a:latin typeface="Arial" pitchFamily="34" charset="0"/>
                        <a:cs typeface="Arial" pitchFamily="34" charset="0"/>
                      </a:rPr>
                    </a:br>
                    <a:r>
                      <a:rPr lang="en-US" b="1" dirty="0">
                        <a:latin typeface="Arial" pitchFamily="34" charset="0"/>
                        <a:cs typeface="Arial" pitchFamily="34" charset="0"/>
                      </a:rPr>
                      <a:t>$41.8 Billion</a:t>
                    </a:r>
                  </a:p>
                </c:rich>
              </c:tx>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960-4F54-BABB-69E506DA323B}"/>
                </c:ext>
              </c:extLst>
            </c:dLbl>
            <c:dLbl>
              <c:idx val="2"/>
              <c:layout>
                <c:manualLayout>
                  <c:x val="2.8875379939210005E-2"/>
                  <c:y val="-1.9354838709677601E-2"/>
                </c:manualLayout>
              </c:layout>
              <c:tx>
                <c:rich>
                  <a:bodyPr/>
                  <a:lstStyle/>
                  <a:p>
                    <a:r>
                      <a:rPr lang="en-US" b="1" dirty="0">
                        <a:latin typeface="Arial" pitchFamily="34" charset="0"/>
                        <a:cs typeface="Arial" pitchFamily="34" charset="0"/>
                      </a:rPr>
                      <a:t>Tuition,  Grants, Other Higher Ed Funds, </a:t>
                    </a:r>
                    <a:br>
                      <a:rPr lang="en-US" b="1" dirty="0">
                        <a:latin typeface="Arial" pitchFamily="34" charset="0"/>
                        <a:cs typeface="Arial" pitchFamily="34" charset="0"/>
                      </a:rPr>
                    </a:br>
                    <a:r>
                      <a:rPr lang="en-US" b="1" dirty="0">
                        <a:latin typeface="Arial" pitchFamily="34" charset="0"/>
                        <a:cs typeface="Arial" pitchFamily="34" charset="0"/>
                      </a:rPr>
                      <a:t>$11.5 Billion**</a:t>
                    </a:r>
                  </a:p>
                </c:rich>
              </c:tx>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960-4F54-BABB-69E506DA323B}"/>
                </c:ext>
              </c:extLst>
            </c:dLbl>
            <c:dLbl>
              <c:idx val="3"/>
              <c:layout>
                <c:manualLayout>
                  <c:x val="3.0395136778115745E-2"/>
                  <c:y val="0"/>
                </c:manualLayout>
              </c:layout>
              <c:tx>
                <c:rich>
                  <a:bodyPr/>
                  <a:lstStyle/>
                  <a:p>
                    <a:r>
                      <a:rPr lang="en-US" b="1" dirty="0">
                        <a:latin typeface="Arial" pitchFamily="34" charset="0"/>
                        <a:cs typeface="Arial" pitchFamily="34" charset="0"/>
                      </a:rPr>
                      <a:t>Other Funds, $13.4 Billion</a:t>
                    </a:r>
                  </a:p>
                </c:rich>
              </c:tx>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960-4F54-BABB-69E506DA323B}"/>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dLblPos val="outEnd"/>
            <c:showLegendKey val="0"/>
            <c:showVal val="1"/>
            <c:showCatName val="1"/>
            <c:showSerName val="0"/>
            <c:showPercent val="0"/>
            <c:showBubbleSize val="0"/>
            <c:showLeaderLines val="1"/>
            <c:leaderLines>
              <c:spPr>
                <a:ln w="12700" cap="flat" cmpd="sng" algn="ctr">
                  <a:solidFill>
                    <a:schemeClr val="tx1"/>
                  </a:solidFill>
                  <a:prstDash val="solid"/>
                  <a:round/>
                </a:ln>
                <a:effectLst/>
              </c:spPr>
            </c:leaderLines>
            <c:extLst>
              <c:ext xmlns:c15="http://schemas.microsoft.com/office/drawing/2012/chart" uri="{CE6537A1-D6FC-4f65-9D91-7224C49458BB}"/>
            </c:extLst>
          </c:dLbls>
          <c:cat>
            <c:strRef>
              <c:f>Sheet1!$A$2:$A$5</c:f>
              <c:strCache>
                <c:ptCount val="4"/>
                <c:pt idx="0">
                  <c:v>Near GF-S</c:v>
                </c:pt>
                <c:pt idx="1">
                  <c:v>Federal Funds</c:v>
                </c:pt>
                <c:pt idx="2">
                  <c:v>Tuition, Higher Grants, Other Higher Ed Funds</c:v>
                </c:pt>
                <c:pt idx="3">
                  <c:v>Other Funds</c:v>
                </c:pt>
              </c:strCache>
            </c:strRef>
          </c:cat>
          <c:val>
            <c:numRef>
              <c:f>Sheet1!$B$2:$B$5</c:f>
              <c:numCache>
                <c:formatCode>0.0</c:formatCode>
                <c:ptCount val="4"/>
                <c:pt idx="0">
                  <c:v>64.124633000000003</c:v>
                </c:pt>
                <c:pt idx="1">
                  <c:v>41.784331000000002</c:v>
                </c:pt>
                <c:pt idx="2">
                  <c:v>11.501718</c:v>
                </c:pt>
                <c:pt idx="3">
                  <c:v>13.386939</c:v>
                </c:pt>
              </c:numCache>
            </c:numRef>
          </c:val>
          <c:extLst>
            <c:ext xmlns:c16="http://schemas.microsoft.com/office/drawing/2014/chart" uri="{C3380CC4-5D6E-409C-BE32-E72D297353CC}">
              <c16:uniqueId val="{00000004-3960-4F54-BABB-69E506DA323B}"/>
            </c:ext>
          </c:extLst>
        </c:ser>
        <c:ser>
          <c:idx val="1"/>
          <c:order val="1"/>
          <c:tx>
            <c:strRef>
              <c:f>Sheet1!$C$1</c:f>
              <c:strCache>
                <c:ptCount val="1"/>
                <c:pt idx="0">
                  <c:v>Column1</c:v>
                </c:pt>
              </c:strCache>
            </c:strRef>
          </c:tx>
          <c:dPt>
            <c:idx val="0"/>
            <c:bubble3D val="0"/>
            <c:spPr>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9-ABE2-4337-8BFE-FFCB6D1025CF}"/>
              </c:ext>
            </c:extLst>
          </c:dPt>
          <c:dPt>
            <c:idx val="1"/>
            <c:bubble3D val="0"/>
            <c:spPr>
              <a:gradFill rotWithShape="1">
                <a:gsLst>
                  <a:gs pos="0">
                    <a:schemeClr val="accent2">
                      <a:shade val="85000"/>
                      <a:satMod val="130000"/>
                    </a:schemeClr>
                  </a:gs>
                  <a:gs pos="34000">
                    <a:schemeClr val="accent2">
                      <a:shade val="87000"/>
                      <a:satMod val="125000"/>
                    </a:schemeClr>
                  </a:gs>
                  <a:gs pos="70000">
                    <a:schemeClr val="accent2">
                      <a:tint val="100000"/>
                      <a:shade val="90000"/>
                      <a:satMod val="130000"/>
                    </a:schemeClr>
                  </a:gs>
                  <a:gs pos="100000">
                    <a:schemeClr val="accent2">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B-ABE2-4337-8BFE-FFCB6D1025CF}"/>
              </c:ext>
            </c:extLst>
          </c:dPt>
          <c:dPt>
            <c:idx val="2"/>
            <c:bubble3D val="0"/>
            <c:spPr>
              <a:gradFill rotWithShape="1">
                <a:gsLst>
                  <a:gs pos="0">
                    <a:schemeClr val="accent3">
                      <a:shade val="85000"/>
                      <a:satMod val="130000"/>
                    </a:schemeClr>
                  </a:gs>
                  <a:gs pos="34000">
                    <a:schemeClr val="accent3">
                      <a:shade val="87000"/>
                      <a:satMod val="125000"/>
                    </a:schemeClr>
                  </a:gs>
                  <a:gs pos="70000">
                    <a:schemeClr val="accent3">
                      <a:tint val="100000"/>
                      <a:shade val="90000"/>
                      <a:satMod val="130000"/>
                    </a:schemeClr>
                  </a:gs>
                  <a:gs pos="100000">
                    <a:schemeClr val="accent3">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D-ABE2-4337-8BFE-FFCB6D1025CF}"/>
              </c:ext>
            </c:extLst>
          </c:dPt>
          <c:dPt>
            <c:idx val="3"/>
            <c:bubble3D val="0"/>
            <c:spPr>
              <a:gradFill rotWithShape="1">
                <a:gsLst>
                  <a:gs pos="0">
                    <a:schemeClr val="accent4">
                      <a:shade val="85000"/>
                      <a:satMod val="130000"/>
                    </a:schemeClr>
                  </a:gs>
                  <a:gs pos="34000">
                    <a:schemeClr val="accent4">
                      <a:shade val="87000"/>
                      <a:satMod val="125000"/>
                    </a:schemeClr>
                  </a:gs>
                  <a:gs pos="70000">
                    <a:schemeClr val="accent4">
                      <a:tint val="100000"/>
                      <a:shade val="90000"/>
                      <a:satMod val="130000"/>
                    </a:schemeClr>
                  </a:gs>
                  <a:gs pos="100000">
                    <a:schemeClr val="accent4">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F-ABE2-4337-8BFE-FFCB6D1025CF}"/>
              </c:ext>
            </c:extLst>
          </c:dPt>
          <c:cat>
            <c:strRef>
              <c:f>Sheet1!$A$2:$A$5</c:f>
              <c:strCache>
                <c:ptCount val="4"/>
                <c:pt idx="0">
                  <c:v>Near GF-S</c:v>
                </c:pt>
                <c:pt idx="1">
                  <c:v>Federal Funds</c:v>
                </c:pt>
                <c:pt idx="2">
                  <c:v>Tuition, Higher Grants, Other Higher Ed Funds</c:v>
                </c:pt>
                <c:pt idx="3">
                  <c:v>Other Funds</c:v>
                </c:pt>
              </c:strCache>
            </c:strRef>
          </c:cat>
          <c:val>
            <c:numRef>
              <c:f>Sheet1!$C$2:$C$5</c:f>
              <c:numCache>
                <c:formatCode>0%</c:formatCode>
                <c:ptCount val="4"/>
                <c:pt idx="0">
                  <c:v>0.49025840462342973</c:v>
                </c:pt>
                <c:pt idx="1">
                  <c:v>0.31945788218885118</c:v>
                </c:pt>
                <c:pt idx="2">
                  <c:v>8.793522322550501E-2</c:v>
                </c:pt>
                <c:pt idx="3">
                  <c:v>0.10234848996221423</c:v>
                </c:pt>
              </c:numCache>
            </c:numRef>
          </c:val>
          <c:extLst>
            <c:ext xmlns:c16="http://schemas.microsoft.com/office/drawing/2014/chart" uri="{C3380CC4-5D6E-409C-BE32-E72D297353CC}">
              <c16:uniqueId val="{00000005-3960-4F54-BABB-69E506DA323B}"/>
            </c:ext>
          </c:extLst>
        </c:ser>
        <c:dLbls>
          <c:showLegendKey val="0"/>
          <c:showVal val="0"/>
          <c:showCatName val="0"/>
          <c:showSerName val="0"/>
          <c:showPercent val="0"/>
          <c:showBubbleSize val="0"/>
          <c:showLeaderLines val="1"/>
        </c:dLbls>
        <c:firstSliceAng val="153"/>
      </c:pieChart>
      <c:spPr>
        <a:noFill/>
        <a:ln>
          <a:noFill/>
        </a:ln>
        <a:effectLst/>
      </c:spPr>
    </c:plotArea>
    <c:plotVisOnly val="1"/>
    <c:dispBlanksAs val="zero"/>
    <c:showDLblsOverMax val="0"/>
  </c:chart>
  <c:spPr>
    <a:noFill/>
    <a:ln w="12700" cap="flat" cmpd="sng" algn="ctr">
      <a:noFill/>
      <a:prstDash val="solid"/>
    </a:ln>
    <a:effectLst/>
  </c:spPr>
  <c:txPr>
    <a:bodyPr/>
    <a:lstStyle/>
    <a:p>
      <a:pPr>
        <a:defRPr sz="1800"/>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27">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3">
      <cs:styleClr val="auto"/>
    </cs:fillRef>
    <cs:effectRef idx="3">
      <a:schemeClr val="dk1"/>
    </cs:effectRef>
    <cs:fontRef idx="minor">
      <a:schemeClr val="tx1"/>
    </cs:fontRef>
  </cs:dataPoint>
  <cs:dataPoint3D>
    <cs:lnRef idx="0"/>
    <cs:fillRef idx="1">
      <cs:styleClr val="auto"/>
    </cs:fillRef>
    <cs:effectRef idx="3">
      <a:schemeClr val="dk1"/>
    </cs:effectRef>
    <cs:fontRef idx="minor">
      <a:schemeClr val="tx1"/>
    </cs:fontRef>
  </cs:dataPoint3D>
  <cs:dataPointLine>
    <cs:lnRef idx="1">
      <cs:styleClr val="auto"/>
    </cs:lnRef>
    <cs:lineWidthScale>7</cs:lineWidthScale>
    <cs:fillRef idx="0"/>
    <cs:effectRef idx="0"/>
    <cs:fontRef idx="minor">
      <a:schemeClr val="tx1"/>
    </cs:fontRef>
    <cs:spPr>
      <a:ln cap="rnd">
        <a:round/>
      </a:ln>
    </cs:spPr>
  </cs:dataPointLine>
  <cs:dataPointMarker>
    <cs:lnRef idx="1">
      <cs:styleClr val="auto"/>
    </cs:lnRef>
    <cs:fillRef idx="3">
      <cs:styleClr val="auto"/>
    </cs:fillRef>
    <cs:effectRef idx="3">
      <a:schemeClr val="dk1"/>
    </cs:effectRef>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0"/>
    <cs:fillRef idx="3" mods="ignoreCSTransforms">
      <cs:styleClr val="0">
        <a:shade val="25000"/>
      </cs:styleClr>
    </cs:fillRef>
    <cs:effectRef idx="3">
      <a:schemeClr val="dk1"/>
    </cs:effectRef>
    <cs:fontRef idx="minor">
      <a:schemeClr val="tx1"/>
    </cs:fontRef>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0"/>
    <cs:fillRef idx="3" mods="ignoreCSTransforms">
      <cs:styleClr val="0">
        <a:tint val="25000"/>
      </cs:styleClr>
    </cs:fillRef>
    <cs:effectRef idx="3">
      <a:schemeClr val="dk1"/>
    </cs:effectRef>
    <cs:fontRef idx="minor">
      <a:schemeClr val="tx1"/>
    </cs:fontRef>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rawings/drawing1.xml><?xml version="1.0" encoding="utf-8"?>
<c:userShapes xmlns:c="http://schemas.openxmlformats.org/drawingml/2006/chart">
  <cdr:relSizeAnchor xmlns:cdr="http://schemas.openxmlformats.org/drawingml/2006/chartDrawing">
    <cdr:from>
      <cdr:x>0.37838</cdr:x>
      <cdr:y>0.14754</cdr:y>
    </cdr:from>
    <cdr:to>
      <cdr:x>0.45245</cdr:x>
      <cdr:y>0.28313</cdr:y>
    </cdr:to>
    <cdr:sp macro="" textlink="">
      <cdr:nvSpPr>
        <cdr:cNvPr id="3" name="TextBox 2"/>
        <cdr:cNvSpPr txBox="1"/>
      </cdr:nvSpPr>
      <cdr:spPr>
        <a:xfrm xmlns:a="http://schemas.openxmlformats.org/drawingml/2006/main">
          <a:off x="3200400" y="685800"/>
          <a:ext cx="626534" cy="630264"/>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dirty="0"/>
        </a:p>
      </cdr:txBody>
    </cdr:sp>
  </cdr:relSizeAnchor>
  <cdr:relSizeAnchor xmlns:cdr="http://schemas.openxmlformats.org/drawingml/2006/chartDrawing">
    <cdr:from>
      <cdr:x>0.47748</cdr:x>
      <cdr:y>0.17241</cdr:y>
    </cdr:from>
    <cdr:to>
      <cdr:x>0.55581</cdr:x>
      <cdr:y>0.27077</cdr:y>
    </cdr:to>
    <cdr:sp macro="" textlink="">
      <cdr:nvSpPr>
        <cdr:cNvPr id="4" name="TextBox 3"/>
        <cdr:cNvSpPr txBox="1"/>
      </cdr:nvSpPr>
      <cdr:spPr>
        <a:xfrm xmlns:a="http://schemas.openxmlformats.org/drawingml/2006/main">
          <a:off x="4038600" y="762000"/>
          <a:ext cx="662517" cy="434714"/>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dirty="0"/>
        </a:p>
      </cdr:txBody>
    </cdr:sp>
  </cdr:relSizeAnchor>
  <cdr:relSizeAnchor xmlns:cdr="http://schemas.openxmlformats.org/drawingml/2006/chartDrawing">
    <cdr:from>
      <cdr:x>0.48649</cdr:x>
      <cdr:y>0.74138</cdr:y>
    </cdr:from>
    <cdr:to>
      <cdr:x>0.56056</cdr:x>
      <cdr:y>0.82612</cdr:y>
    </cdr:to>
    <cdr:sp macro="" textlink="">
      <cdr:nvSpPr>
        <cdr:cNvPr id="6" name="TextBox 5"/>
        <cdr:cNvSpPr txBox="1"/>
      </cdr:nvSpPr>
      <cdr:spPr>
        <a:xfrm xmlns:a="http://schemas.openxmlformats.org/drawingml/2006/main">
          <a:off x="4114800" y="3276600"/>
          <a:ext cx="626533" cy="374542"/>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dirty="0"/>
        </a:p>
      </cdr:txBody>
    </cdr:sp>
  </cdr:relSizeAnchor>
  <cdr:relSizeAnchor xmlns:cdr="http://schemas.openxmlformats.org/drawingml/2006/chartDrawing">
    <cdr:from>
      <cdr:x>0.3964</cdr:x>
      <cdr:y>0.78689</cdr:y>
    </cdr:from>
    <cdr:to>
      <cdr:x>0.47047</cdr:x>
      <cdr:y>0.90553</cdr:y>
    </cdr:to>
    <cdr:sp macro="" textlink="">
      <cdr:nvSpPr>
        <cdr:cNvPr id="7" name="TextBox 6"/>
        <cdr:cNvSpPr txBox="1"/>
      </cdr:nvSpPr>
      <cdr:spPr>
        <a:xfrm xmlns:a="http://schemas.openxmlformats.org/drawingml/2006/main">
          <a:off x="3352800" y="3657600"/>
          <a:ext cx="626534" cy="551482"/>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BA59A0-601C-44EC-8CFD-DC14CC1C9EF8}" type="datetimeFigureOut">
              <a:rPr lang="en-US" smtClean="0"/>
              <a:t>01/04/2023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8F30E1-2298-425D-A1A1-A078E1B6D360}" type="slidenum">
              <a:rPr lang="en-US" smtClean="0"/>
              <a:t>‹#›</a:t>
            </a:fld>
            <a:endParaRPr lang="en-US"/>
          </a:p>
        </p:txBody>
      </p:sp>
    </p:spTree>
    <p:extLst>
      <p:ext uri="{BB962C8B-B14F-4D97-AF65-F5344CB8AC3E}">
        <p14:creationId xmlns:p14="http://schemas.microsoft.com/office/powerpoint/2010/main" val="4198327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Where are we at currently in the operating budget calendar, and what can you expect for the 2023 session? This slide shows major operating budget events for the current FY through the coming biennium. At present, we are located in the first grey box at left – Agencies have submitted their 2023 budget requests, both for the 2023 Supplemental &amp; the 2023-25 biennium, and the Governor and his staff are preparing the Governor’s 2023 Supplemental and 2023-25 biennial budget proposals, which we anticipate will be released around the middle of this month. Moving from left to right, in the 2023 session, as in all odd-numbered year sessions, the Legislature will adopt both a 2</a:t>
            </a:r>
            <a:r>
              <a:rPr lang="en-US" b="0" baseline="30000" dirty="0"/>
              <a:t>nd</a:t>
            </a:r>
            <a:r>
              <a:rPr lang="en-US" b="0" dirty="0"/>
              <a:t> supplemental budget (for 2021-23) and a biennial budget for 2023-25.  In the 2024 session, as in all even-numbered year sessions, the process will continue with the first supplemental budget for the 2023-25 biennium. The 2025 session will, like the 2023 session, be a long session year in which the cycle repeats itself for both a 2</a:t>
            </a:r>
            <a:r>
              <a:rPr lang="en-US" b="0" baseline="30000" dirty="0"/>
              <a:t>nd</a:t>
            </a:r>
            <a:r>
              <a:rPr lang="en-US" b="0" dirty="0"/>
              <a:t> supplemental and a new biennial budget. </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7515D2F-7D96-4724-976C-C406E5C89C4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44664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pPr marL="342900" marR="0" lvl="0" indent="-342900">
              <a:spcBef>
                <a:spcPts val="0"/>
              </a:spcBef>
              <a:spcAft>
                <a:spcPts val="0"/>
              </a:spcAft>
              <a:buFont typeface="Symbol" panose="05050102010706020507" pitchFamily="18" charset="2"/>
              <a:buChar char=""/>
            </a:pPr>
            <a:r>
              <a:rPr lang="en-US" sz="1100" dirty="0">
                <a:effectLst/>
                <a:latin typeface="Calibri" panose="020F0502020204030204" pitchFamily="34" charset="0"/>
                <a:ea typeface="Times New Roman" panose="02020603050405020304" pitchFamily="18" charset="0"/>
              </a:rPr>
              <a:t>There are actually three different state budgets that you will learn about today: Operating, Capital, and Transportation.</a:t>
            </a:r>
          </a:p>
          <a:p>
            <a:pPr marL="628650" marR="0" lvl="1" indent="-171450">
              <a:spcBef>
                <a:spcPts val="0"/>
              </a:spcBef>
              <a:spcAft>
                <a:spcPts val="0"/>
              </a:spcAft>
              <a:buFont typeface="Arial" panose="020B0604020202020204" pitchFamily="34" charset="0"/>
              <a:buChar char="•"/>
            </a:pPr>
            <a:r>
              <a:rPr lang="en-US" sz="1100" dirty="0">
                <a:effectLst/>
                <a:latin typeface="Calibri" panose="020F0502020204030204" pitchFamily="34" charset="0"/>
                <a:ea typeface="Times New Roman" panose="02020603050405020304" pitchFamily="18" charset="0"/>
              </a:rPr>
              <a:t>The three budgets total $156B total funds for the current 2021-23 biennium.</a:t>
            </a:r>
            <a:endParaRPr lang="en-US" sz="11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100" dirty="0">
                <a:effectLst/>
                <a:latin typeface="Calibri" panose="020F0502020204030204" pitchFamily="34" charset="0"/>
                <a:ea typeface="Times New Roman" panose="02020603050405020304" pitchFamily="18" charset="0"/>
              </a:rPr>
              <a:t>As you can see in this slide, the operating budget is significantly larger that the Capital and Transportation budgets, making up almost $131B of that total, and will be the focus of today’s presentation.</a:t>
            </a:r>
            <a:endParaRPr lang="en-US" sz="11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100" dirty="0">
                <a:effectLst/>
                <a:latin typeface="Calibri" panose="020F0502020204030204" pitchFamily="34" charset="0"/>
                <a:ea typeface="Times New Roman" panose="02020603050405020304" pitchFamily="18" charset="0"/>
              </a:rPr>
              <a:t>Almost half of the operating budget is comprised of Near-General Fund-Outlook or NGF-O accounts: This refers to the State General Fund and three other closely related state accounts that are subject to the four-year balanced budget requirement. Federal funding and all other accounts make up just over half of the operating budget in the current biennium.</a:t>
            </a:r>
            <a:endParaRPr lang="en-US" sz="1100" dirty="0">
              <a:effectLst/>
              <a:latin typeface="Calibri" panose="020F0502020204030204" pitchFamily="34" charset="0"/>
              <a:ea typeface="Calibri" panose="020F0502020204030204" pitchFamily="34" charset="0"/>
            </a:endParaRPr>
          </a:p>
          <a:p>
            <a:endParaRPr lang="en-US" b="1" dirty="0"/>
          </a:p>
        </p:txBody>
      </p:sp>
      <p:sp>
        <p:nvSpPr>
          <p:cNvPr id="4" name="Slide Number Placeholder 3"/>
          <p:cNvSpPr>
            <a:spLocks noGrp="1"/>
          </p:cNvSpPr>
          <p:nvPr>
            <p:ph type="sldNum" sz="quarter" idx="10"/>
          </p:nvPr>
        </p:nvSpPr>
        <p:spPr/>
        <p:txBody>
          <a:bodyPr/>
          <a:lstStyle/>
          <a:p>
            <a:fld id="{DBBC9C6F-A647-4AA9-84E4-4BA9954A1087}" type="slidenum">
              <a:rPr lang="en-US" smtClean="0"/>
              <a:t>3</a:t>
            </a:fld>
            <a:endParaRPr lang="en-US" dirty="0"/>
          </a:p>
        </p:txBody>
      </p:sp>
    </p:spTree>
    <p:extLst>
      <p:ext uri="{BB962C8B-B14F-4D97-AF65-F5344CB8AC3E}">
        <p14:creationId xmlns:p14="http://schemas.microsoft.com/office/powerpoint/2010/main" val="2735514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normAutofit/>
          </a:bodyPr>
          <a:lstStyle/>
          <a:p>
            <a:pPr marL="342900" marR="0" lvl="0" indent="-342900">
              <a:spcBef>
                <a:spcPts val="0"/>
              </a:spcBef>
              <a:spcAft>
                <a:spcPts val="0"/>
              </a:spcAft>
              <a:buFont typeface="Symbol" panose="05050102010706020507" pitchFamily="18" charset="2"/>
              <a:buChar char=""/>
            </a:pPr>
            <a:r>
              <a:rPr lang="en-US" sz="1100" dirty="0">
                <a:effectLst/>
                <a:latin typeface="Calibri" panose="020F0502020204030204" pitchFamily="34" charset="0"/>
                <a:ea typeface="Times New Roman" panose="02020603050405020304" pitchFamily="18" charset="0"/>
              </a:rPr>
              <a:t>So where does the money come from?</a:t>
            </a:r>
            <a:endParaRPr lang="en-US" sz="11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100" dirty="0">
                <a:effectLst/>
                <a:latin typeface="Calibri" panose="020F0502020204030204" pitchFamily="34" charset="0"/>
                <a:ea typeface="Times New Roman" panose="02020603050405020304" pitchFamily="18" charset="0"/>
              </a:rPr>
              <a:t>As noted in the last slide, NGF-O comprises almost half of the currently enacted budget. The majority of the time spent on legislative budget development focuses on NGF-O because this is what is subject to the 4-year balanced budget requirement.</a:t>
            </a:r>
            <a:endParaRPr lang="en-US" sz="11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100" dirty="0">
                <a:effectLst/>
                <a:latin typeface="Calibri" panose="020F0502020204030204" pitchFamily="34" charset="0"/>
                <a:ea typeface="Times New Roman" panose="02020603050405020304" pitchFamily="18" charset="0"/>
              </a:rPr>
              <a:t>The second largest source of funding is federal funds…</a:t>
            </a:r>
            <a:endParaRPr lang="en-US" sz="11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100" dirty="0">
                <a:effectLst/>
                <a:latin typeface="Calibri" panose="020F0502020204030204" pitchFamily="34" charset="0"/>
                <a:ea typeface="Times New Roman" panose="02020603050405020304" pitchFamily="18" charset="0"/>
              </a:rPr>
              <a:t>Tuition, grants, and higher-education specific-funding are the third largest source.</a:t>
            </a:r>
            <a:endParaRPr lang="en-US" sz="11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100" dirty="0">
                <a:effectLst/>
                <a:latin typeface="Calibri" panose="020F0502020204030204" pitchFamily="34" charset="0"/>
                <a:ea typeface="Times New Roman" panose="02020603050405020304" pitchFamily="18" charset="0"/>
              </a:rPr>
              <a:t>Finally, other funds captures all other accounts. This includes dedicated accounts that derive revenue from specific sources and are used for specific purposes: For example, the Dedicated Cannabis Account, which derives revenue from the cannabis excise tax, and the Health Professions Account, which derives revenue from certification and licensing fees paid by health care providers.</a:t>
            </a:r>
            <a:endParaRPr lang="en-US" sz="11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that in past recent biennium, the total operating budget was slightly over half NGF-O. The proportional share is likely slightly smaller for 2021-23 after the 2022 Supp due to the significant influx of federal funds provided during the COVID-19 pandemic, which were largely one-time in nature. </a:t>
            </a:r>
          </a:p>
          <a:p>
            <a:endParaRPr lang="en-US" dirty="0"/>
          </a:p>
          <a:p>
            <a:endParaRPr lang="en-US" dirty="0"/>
          </a:p>
        </p:txBody>
      </p:sp>
      <p:sp>
        <p:nvSpPr>
          <p:cNvPr id="4" name="Slide Number Placeholder 3"/>
          <p:cNvSpPr>
            <a:spLocks noGrp="1"/>
          </p:cNvSpPr>
          <p:nvPr>
            <p:ph type="sldNum" sz="quarter" idx="10"/>
          </p:nvPr>
        </p:nvSpPr>
        <p:spPr/>
        <p:txBody>
          <a:bodyPr/>
          <a:lstStyle/>
          <a:p>
            <a:fld id="{A1E4E08B-31F1-498B-A2A4-B1F873247716}"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1153283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This slide shows how the starting point for the 2023-25 biennial budget is reached. The first step entails carrying forward the impact of funding decisions made in the 2021-23 biennium to the 2023-25 biennium. Back in the spring &amp; summer of this year, nonpartisan legislative staff worked with our OFM counterparts to complete this process. It is essentially a translation of member decisions already made in which funding that members have decided is ongoing is carried forward to the new biennium, and the impact of one-time funding provided only for the 2021-23 biennium is removed. </a:t>
            </a:r>
          </a:p>
          <a:p>
            <a:endParaRPr lang="en-US" b="0" dirty="0"/>
          </a:p>
          <a:p>
            <a:r>
              <a:rPr lang="en-US" b="0" dirty="0"/>
              <a:t>The next step is developing 2023-25 maintenance level. Maintenance Level, or ML, is interpreted strictly by nonpartisan staff as for </a:t>
            </a:r>
            <a:r>
              <a:rPr lang="en-US" b="0" u="sng" dirty="0"/>
              <a:t>mandatory</a:t>
            </a:r>
            <a:r>
              <a:rPr lang="en-US" b="0" dirty="0"/>
              <a:t> funding adjustments only. This includes adjusting funding for entitlement programs, such as Medicaid medical assistance, based on the most current caseload and per-capita cost forecasts, and adjustments for other mandatory increases or decreases. Currently, OFM staff are developing ML for the Governor’s budget using the November 2022 forecasts. For the legislative budget proposals, the February 2022 forecasts will be used. ML for the legislative budgets are developed jointly by House APP and SWM nonpartisan fiscal staff to ensure that both chambers use the same starting point for their 2023-25 budget proposals. </a:t>
            </a:r>
          </a:p>
          <a:p>
            <a:endParaRPr lang="en-US" b="1"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BBC9C6F-A647-4AA9-84E4-4BA9954A108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92608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 through slide.</a:t>
            </a:r>
          </a:p>
        </p:txBody>
      </p:sp>
      <p:sp>
        <p:nvSpPr>
          <p:cNvPr id="4" name="Slide Number Placeholder 3"/>
          <p:cNvSpPr>
            <a:spLocks noGrp="1"/>
          </p:cNvSpPr>
          <p:nvPr>
            <p:ph type="sldNum" sz="quarter" idx="5"/>
          </p:nvPr>
        </p:nvSpPr>
        <p:spPr/>
        <p:txBody>
          <a:bodyPr/>
          <a:lstStyle/>
          <a:p>
            <a:fld id="{9B8F30E1-2298-425D-A1A1-A078E1B6D360}" type="slidenum">
              <a:rPr lang="en-US" smtClean="0"/>
              <a:t>6</a:t>
            </a:fld>
            <a:endParaRPr lang="en-US"/>
          </a:p>
        </p:txBody>
      </p:sp>
    </p:spTree>
    <p:extLst>
      <p:ext uri="{BB962C8B-B14F-4D97-AF65-F5344CB8AC3E}">
        <p14:creationId xmlns:p14="http://schemas.microsoft.com/office/powerpoint/2010/main" val="2868231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BBC9C6F-A647-4AA9-84E4-4BA9954A108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5559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70451" y="3344724"/>
            <a:ext cx="8305101" cy="2736592"/>
          </a:xfrm>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8</a:t>
            </a:fld>
            <a:endParaRPr lang="en-US"/>
          </a:p>
        </p:txBody>
      </p:sp>
    </p:spTree>
    <p:extLst>
      <p:ext uri="{BB962C8B-B14F-4D97-AF65-F5344CB8AC3E}">
        <p14:creationId xmlns:p14="http://schemas.microsoft.com/office/powerpoint/2010/main" val="1943219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DECEMBER 12, 2022</a:t>
            </a:r>
            <a:endParaRPr lang="en-US" dirty="0"/>
          </a:p>
        </p:txBody>
      </p:sp>
      <p:sp>
        <p:nvSpPr>
          <p:cNvPr id="5" name="Footer Placeholder 4"/>
          <p:cNvSpPr>
            <a:spLocks noGrp="1"/>
          </p:cNvSpPr>
          <p:nvPr>
            <p:ph type="ftr" sz="quarter" idx="11"/>
          </p:nvPr>
        </p:nvSpPr>
        <p:spPr/>
        <p:txBody>
          <a:bodyPr/>
          <a:lstStyle/>
          <a:p>
            <a:r>
              <a:rPr lang="en-US"/>
              <a:t>Office of Program Research &amp; Senate Committee Services</a:t>
            </a:r>
          </a:p>
        </p:txBody>
      </p:sp>
      <p:sp>
        <p:nvSpPr>
          <p:cNvPr id="6" name="Slide Number Placeholder 5"/>
          <p:cNvSpPr>
            <a:spLocks noGrp="1"/>
          </p:cNvSpPr>
          <p:nvPr>
            <p:ph type="sldNum" sz="quarter" idx="12"/>
          </p:nvPr>
        </p:nvSpPr>
        <p:spPr/>
        <p:txBody>
          <a:bodyPr/>
          <a:lstStyle/>
          <a:p>
            <a:fld id="{082CDAE6-16C1-4895-AF09-26FA4AE9772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6013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DECEMBER 12, 2022</a:t>
            </a:r>
            <a:endParaRPr lang="en-US" dirty="0"/>
          </a:p>
        </p:txBody>
      </p:sp>
      <p:sp>
        <p:nvSpPr>
          <p:cNvPr id="5" name="Footer Placeholder 4"/>
          <p:cNvSpPr>
            <a:spLocks noGrp="1"/>
          </p:cNvSpPr>
          <p:nvPr>
            <p:ph type="ftr" sz="quarter" idx="11"/>
          </p:nvPr>
        </p:nvSpPr>
        <p:spPr/>
        <p:txBody>
          <a:bodyPr/>
          <a:lstStyle/>
          <a:p>
            <a:r>
              <a:rPr lang="en-US"/>
              <a:t>Office of Program Research &amp; Senate Committee Services</a:t>
            </a:r>
          </a:p>
        </p:txBody>
      </p:sp>
      <p:sp>
        <p:nvSpPr>
          <p:cNvPr id="6" name="Slide Number Placeholder 5"/>
          <p:cNvSpPr>
            <a:spLocks noGrp="1"/>
          </p:cNvSpPr>
          <p:nvPr>
            <p:ph type="sldNum" sz="quarter" idx="12"/>
          </p:nvPr>
        </p:nvSpPr>
        <p:spPr/>
        <p:txBody>
          <a:bodyPr/>
          <a:lstStyle/>
          <a:p>
            <a:fld id="{082CDAE6-16C1-4895-AF09-26FA4AE9772D}" type="slidenum">
              <a:rPr lang="en-US" smtClean="0"/>
              <a:t>‹#›</a:t>
            </a:fld>
            <a:endParaRPr lang="en-US"/>
          </a:p>
        </p:txBody>
      </p:sp>
    </p:spTree>
    <p:extLst>
      <p:ext uri="{BB962C8B-B14F-4D97-AF65-F5344CB8AC3E}">
        <p14:creationId xmlns:p14="http://schemas.microsoft.com/office/powerpoint/2010/main" val="198472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DECEMBER 12, 2022</a:t>
            </a:r>
            <a:endParaRPr lang="en-US" dirty="0"/>
          </a:p>
        </p:txBody>
      </p:sp>
      <p:sp>
        <p:nvSpPr>
          <p:cNvPr id="5" name="Footer Placeholder 4"/>
          <p:cNvSpPr>
            <a:spLocks noGrp="1"/>
          </p:cNvSpPr>
          <p:nvPr>
            <p:ph type="ftr" sz="quarter" idx="11"/>
          </p:nvPr>
        </p:nvSpPr>
        <p:spPr/>
        <p:txBody>
          <a:bodyPr/>
          <a:lstStyle/>
          <a:p>
            <a:r>
              <a:rPr lang="en-US"/>
              <a:t>Office of Program Research &amp; Senate Committee Services</a:t>
            </a:r>
          </a:p>
        </p:txBody>
      </p:sp>
      <p:sp>
        <p:nvSpPr>
          <p:cNvPr id="6" name="Slide Number Placeholder 5"/>
          <p:cNvSpPr>
            <a:spLocks noGrp="1"/>
          </p:cNvSpPr>
          <p:nvPr>
            <p:ph type="sldNum" sz="quarter" idx="12"/>
          </p:nvPr>
        </p:nvSpPr>
        <p:spPr/>
        <p:txBody>
          <a:bodyPr/>
          <a:lstStyle/>
          <a:p>
            <a:fld id="{082CDAE6-16C1-4895-AF09-26FA4AE9772D}" type="slidenum">
              <a:rPr lang="en-US" smtClean="0"/>
              <a:t>‹#›</a:t>
            </a:fld>
            <a:endParaRPr lang="en-US"/>
          </a:p>
        </p:txBody>
      </p:sp>
    </p:spTree>
    <p:extLst>
      <p:ext uri="{BB962C8B-B14F-4D97-AF65-F5344CB8AC3E}">
        <p14:creationId xmlns:p14="http://schemas.microsoft.com/office/powerpoint/2010/main" val="3290708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DECEMBER 12, 2022</a:t>
            </a:r>
            <a:endParaRPr lang="en-US" dirty="0"/>
          </a:p>
        </p:txBody>
      </p:sp>
      <p:sp>
        <p:nvSpPr>
          <p:cNvPr id="5" name="Footer Placeholder 4"/>
          <p:cNvSpPr>
            <a:spLocks noGrp="1"/>
          </p:cNvSpPr>
          <p:nvPr>
            <p:ph type="ftr" sz="quarter" idx="11"/>
          </p:nvPr>
        </p:nvSpPr>
        <p:spPr/>
        <p:txBody>
          <a:bodyPr/>
          <a:lstStyle/>
          <a:p>
            <a:r>
              <a:rPr lang="en-US"/>
              <a:t>Office of Program Research &amp; Senate Committee Services</a:t>
            </a:r>
          </a:p>
        </p:txBody>
      </p:sp>
      <p:sp>
        <p:nvSpPr>
          <p:cNvPr id="6" name="Slide Number Placeholder 5"/>
          <p:cNvSpPr>
            <a:spLocks noGrp="1"/>
          </p:cNvSpPr>
          <p:nvPr>
            <p:ph type="sldNum" sz="quarter" idx="12"/>
          </p:nvPr>
        </p:nvSpPr>
        <p:spPr/>
        <p:txBody>
          <a:bodyPr/>
          <a:lstStyle/>
          <a:p>
            <a:fld id="{082CDAE6-16C1-4895-AF09-26FA4AE9772D}" type="slidenum">
              <a:rPr lang="en-US" smtClean="0"/>
              <a:t>‹#›</a:t>
            </a:fld>
            <a:endParaRPr lang="en-US"/>
          </a:p>
        </p:txBody>
      </p:sp>
    </p:spTree>
    <p:extLst>
      <p:ext uri="{BB962C8B-B14F-4D97-AF65-F5344CB8AC3E}">
        <p14:creationId xmlns:p14="http://schemas.microsoft.com/office/powerpoint/2010/main" val="882361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DECEMBER 12, 2022</a:t>
            </a:r>
            <a:endParaRPr lang="en-US" dirty="0"/>
          </a:p>
        </p:txBody>
      </p:sp>
      <p:sp>
        <p:nvSpPr>
          <p:cNvPr id="5" name="Footer Placeholder 4"/>
          <p:cNvSpPr>
            <a:spLocks noGrp="1"/>
          </p:cNvSpPr>
          <p:nvPr>
            <p:ph type="ftr" sz="quarter" idx="11"/>
          </p:nvPr>
        </p:nvSpPr>
        <p:spPr/>
        <p:txBody>
          <a:bodyPr/>
          <a:lstStyle/>
          <a:p>
            <a:r>
              <a:rPr lang="en-US"/>
              <a:t>Office of Program Research &amp; Senate Committee Services</a:t>
            </a:r>
          </a:p>
        </p:txBody>
      </p:sp>
      <p:sp>
        <p:nvSpPr>
          <p:cNvPr id="6" name="Slide Number Placeholder 5"/>
          <p:cNvSpPr>
            <a:spLocks noGrp="1"/>
          </p:cNvSpPr>
          <p:nvPr>
            <p:ph type="sldNum" sz="quarter" idx="12"/>
          </p:nvPr>
        </p:nvSpPr>
        <p:spPr/>
        <p:txBody>
          <a:bodyPr/>
          <a:lstStyle/>
          <a:p>
            <a:fld id="{082CDAE6-16C1-4895-AF09-26FA4AE9772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2327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DECEMBER 12, 2022</a:t>
            </a:r>
            <a:endParaRPr lang="en-US" dirty="0"/>
          </a:p>
        </p:txBody>
      </p:sp>
      <p:sp>
        <p:nvSpPr>
          <p:cNvPr id="6" name="Footer Placeholder 5"/>
          <p:cNvSpPr>
            <a:spLocks noGrp="1"/>
          </p:cNvSpPr>
          <p:nvPr>
            <p:ph type="ftr" sz="quarter" idx="11"/>
          </p:nvPr>
        </p:nvSpPr>
        <p:spPr/>
        <p:txBody>
          <a:bodyPr/>
          <a:lstStyle/>
          <a:p>
            <a:r>
              <a:rPr lang="en-US"/>
              <a:t>Office of Program Research &amp; Senate Committee Services</a:t>
            </a:r>
          </a:p>
        </p:txBody>
      </p:sp>
      <p:sp>
        <p:nvSpPr>
          <p:cNvPr id="7" name="Slide Number Placeholder 6"/>
          <p:cNvSpPr>
            <a:spLocks noGrp="1"/>
          </p:cNvSpPr>
          <p:nvPr>
            <p:ph type="sldNum" sz="quarter" idx="12"/>
          </p:nvPr>
        </p:nvSpPr>
        <p:spPr/>
        <p:txBody>
          <a:bodyPr/>
          <a:lstStyle/>
          <a:p>
            <a:fld id="{082CDAE6-16C1-4895-AF09-26FA4AE9772D}" type="slidenum">
              <a:rPr lang="en-US" smtClean="0"/>
              <a:t>‹#›</a:t>
            </a:fld>
            <a:endParaRPr lang="en-US"/>
          </a:p>
        </p:txBody>
      </p:sp>
    </p:spTree>
    <p:extLst>
      <p:ext uri="{BB962C8B-B14F-4D97-AF65-F5344CB8AC3E}">
        <p14:creationId xmlns:p14="http://schemas.microsoft.com/office/powerpoint/2010/main" val="3892674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DECEMBER 12, 2022</a:t>
            </a:r>
            <a:endParaRPr lang="en-US" dirty="0"/>
          </a:p>
        </p:txBody>
      </p:sp>
      <p:sp>
        <p:nvSpPr>
          <p:cNvPr id="8" name="Footer Placeholder 7"/>
          <p:cNvSpPr>
            <a:spLocks noGrp="1"/>
          </p:cNvSpPr>
          <p:nvPr>
            <p:ph type="ftr" sz="quarter" idx="11"/>
          </p:nvPr>
        </p:nvSpPr>
        <p:spPr/>
        <p:txBody>
          <a:bodyPr/>
          <a:lstStyle/>
          <a:p>
            <a:r>
              <a:rPr lang="en-US"/>
              <a:t>Office of Program Research &amp; Senate Committee Services</a:t>
            </a:r>
          </a:p>
        </p:txBody>
      </p:sp>
      <p:sp>
        <p:nvSpPr>
          <p:cNvPr id="9" name="Slide Number Placeholder 8"/>
          <p:cNvSpPr>
            <a:spLocks noGrp="1"/>
          </p:cNvSpPr>
          <p:nvPr>
            <p:ph type="sldNum" sz="quarter" idx="12"/>
          </p:nvPr>
        </p:nvSpPr>
        <p:spPr/>
        <p:txBody>
          <a:bodyPr/>
          <a:lstStyle/>
          <a:p>
            <a:fld id="{082CDAE6-16C1-4895-AF09-26FA4AE9772D}" type="slidenum">
              <a:rPr lang="en-US" smtClean="0"/>
              <a:t>‹#›</a:t>
            </a:fld>
            <a:endParaRPr lang="en-US"/>
          </a:p>
        </p:txBody>
      </p:sp>
    </p:spTree>
    <p:extLst>
      <p:ext uri="{BB962C8B-B14F-4D97-AF65-F5344CB8AC3E}">
        <p14:creationId xmlns:p14="http://schemas.microsoft.com/office/powerpoint/2010/main" val="3686468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DECEMBER 12, 2022</a:t>
            </a:r>
            <a:endParaRPr lang="en-US" dirty="0"/>
          </a:p>
        </p:txBody>
      </p:sp>
      <p:sp>
        <p:nvSpPr>
          <p:cNvPr id="4" name="Footer Placeholder 3"/>
          <p:cNvSpPr>
            <a:spLocks noGrp="1"/>
          </p:cNvSpPr>
          <p:nvPr>
            <p:ph type="ftr" sz="quarter" idx="11"/>
          </p:nvPr>
        </p:nvSpPr>
        <p:spPr/>
        <p:txBody>
          <a:bodyPr/>
          <a:lstStyle/>
          <a:p>
            <a:r>
              <a:rPr lang="en-US"/>
              <a:t>Office of Program Research &amp; Senate Committee Services</a:t>
            </a:r>
          </a:p>
        </p:txBody>
      </p:sp>
      <p:sp>
        <p:nvSpPr>
          <p:cNvPr id="5" name="Slide Number Placeholder 4"/>
          <p:cNvSpPr>
            <a:spLocks noGrp="1"/>
          </p:cNvSpPr>
          <p:nvPr>
            <p:ph type="sldNum" sz="quarter" idx="12"/>
          </p:nvPr>
        </p:nvSpPr>
        <p:spPr/>
        <p:txBody>
          <a:bodyPr/>
          <a:lstStyle/>
          <a:p>
            <a:fld id="{082CDAE6-16C1-4895-AF09-26FA4AE9772D}" type="slidenum">
              <a:rPr lang="en-US" smtClean="0"/>
              <a:t>‹#›</a:t>
            </a:fld>
            <a:endParaRPr lang="en-US"/>
          </a:p>
        </p:txBody>
      </p:sp>
    </p:spTree>
    <p:extLst>
      <p:ext uri="{BB962C8B-B14F-4D97-AF65-F5344CB8AC3E}">
        <p14:creationId xmlns:p14="http://schemas.microsoft.com/office/powerpoint/2010/main" val="3565695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US"/>
              <a:t>DECEMBER 12, 2022</a:t>
            </a:r>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Office of Program Research &amp; Senate Committee Services</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13963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en-US"/>
              <a:t>DECEMBER 12, 2022</a:t>
            </a:r>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t>Office of Program Research &amp; Senate Committee Services</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82CDAE6-16C1-4895-AF09-26FA4AE9772D}" type="slidenum">
              <a:rPr lang="en-US" smtClean="0"/>
              <a:t>‹#›</a:t>
            </a:fld>
            <a:endParaRPr lang="en-US"/>
          </a:p>
        </p:txBody>
      </p:sp>
    </p:spTree>
    <p:extLst>
      <p:ext uri="{BB962C8B-B14F-4D97-AF65-F5344CB8AC3E}">
        <p14:creationId xmlns:p14="http://schemas.microsoft.com/office/powerpoint/2010/main" val="2578772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DECEMBER 12, 2022</a:t>
            </a:r>
            <a:endParaRPr lang="en-US" dirty="0"/>
          </a:p>
        </p:txBody>
      </p:sp>
      <p:sp>
        <p:nvSpPr>
          <p:cNvPr id="6" name="Footer Placeholder 5"/>
          <p:cNvSpPr>
            <a:spLocks noGrp="1"/>
          </p:cNvSpPr>
          <p:nvPr>
            <p:ph type="ftr" sz="quarter" idx="11"/>
          </p:nvPr>
        </p:nvSpPr>
        <p:spPr/>
        <p:txBody>
          <a:bodyPr/>
          <a:lstStyle/>
          <a:p>
            <a:r>
              <a:rPr lang="en-US"/>
              <a:t>Office of Program Research &amp; Senate Committee Services</a:t>
            </a:r>
          </a:p>
        </p:txBody>
      </p:sp>
      <p:sp>
        <p:nvSpPr>
          <p:cNvPr id="7" name="Slide Number Placeholder 6"/>
          <p:cNvSpPr>
            <a:spLocks noGrp="1"/>
          </p:cNvSpPr>
          <p:nvPr>
            <p:ph type="sldNum" sz="quarter" idx="12"/>
          </p:nvPr>
        </p:nvSpPr>
        <p:spPr/>
        <p:txBody>
          <a:bodyPr/>
          <a:lstStyle/>
          <a:p>
            <a:fld id="{082CDAE6-16C1-4895-AF09-26FA4AE9772D}" type="slidenum">
              <a:rPr lang="en-US" smtClean="0"/>
              <a:t>‹#›</a:t>
            </a:fld>
            <a:endParaRPr lang="en-US"/>
          </a:p>
        </p:txBody>
      </p:sp>
    </p:spTree>
    <p:extLst>
      <p:ext uri="{BB962C8B-B14F-4D97-AF65-F5344CB8AC3E}">
        <p14:creationId xmlns:p14="http://schemas.microsoft.com/office/powerpoint/2010/main" val="2686842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en-US"/>
              <a:t>DECEMBER 12, 2022</a:t>
            </a:r>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Office of Program Research &amp; Senate Committee Services</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82CDAE6-16C1-4895-AF09-26FA4AE9772D}"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6974637"/>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62514-2743-23E8-735B-D115795D57E7}"/>
              </a:ext>
            </a:extLst>
          </p:cNvPr>
          <p:cNvSpPr>
            <a:spLocks noGrp="1"/>
          </p:cNvSpPr>
          <p:nvPr>
            <p:ph type="ctrTitle"/>
          </p:nvPr>
        </p:nvSpPr>
        <p:spPr>
          <a:xfrm>
            <a:off x="489645" y="758952"/>
            <a:ext cx="11421151" cy="3566160"/>
          </a:xfrm>
        </p:spPr>
        <p:txBody>
          <a:bodyPr/>
          <a:lstStyle/>
          <a:p>
            <a:r>
              <a:rPr lang="en-US" sz="6600" dirty="0"/>
              <a:t>2023 Session Budget Preview</a:t>
            </a:r>
            <a:br>
              <a:rPr lang="en-US" dirty="0"/>
            </a:br>
            <a:r>
              <a:rPr lang="en-US" sz="2400" dirty="0"/>
              <a:t>Prepared for the Interbranch Advisory Committee</a:t>
            </a:r>
            <a:br>
              <a:rPr lang="en-US" sz="2400" dirty="0"/>
            </a:br>
            <a:r>
              <a:rPr lang="en-US" sz="2400" dirty="0"/>
              <a:t>December 12, 2022</a:t>
            </a:r>
          </a:p>
        </p:txBody>
      </p:sp>
      <p:sp>
        <p:nvSpPr>
          <p:cNvPr id="3" name="Subtitle 2">
            <a:extLst>
              <a:ext uri="{FF2B5EF4-FFF2-40B4-BE49-F238E27FC236}">
                <a16:creationId xmlns:a16="http://schemas.microsoft.com/office/drawing/2014/main" id="{E620EF70-E2AA-4F13-82DE-1F4ED0F1663C}"/>
              </a:ext>
            </a:extLst>
          </p:cNvPr>
          <p:cNvSpPr>
            <a:spLocks noGrp="1"/>
          </p:cNvSpPr>
          <p:nvPr>
            <p:ph type="subTitle" idx="1"/>
          </p:nvPr>
        </p:nvSpPr>
        <p:spPr>
          <a:xfrm>
            <a:off x="572237" y="4726992"/>
            <a:ext cx="10919706" cy="1143000"/>
          </a:xfrm>
        </p:spPr>
        <p:txBody>
          <a:bodyPr>
            <a:normAutofit/>
          </a:bodyPr>
          <a:lstStyle/>
          <a:p>
            <a:r>
              <a:rPr lang="en-US" dirty="0"/>
              <a:t>James </a:t>
            </a:r>
            <a:r>
              <a:rPr lang="en-US" dirty="0" err="1"/>
              <a:t>kettel</a:t>
            </a:r>
            <a:r>
              <a:rPr lang="en-US" dirty="0"/>
              <a:t>, SENATE WAYS &amp; MEANS, Budget coordinator</a:t>
            </a:r>
          </a:p>
          <a:p>
            <a:r>
              <a:rPr lang="en-US" dirty="0"/>
              <a:t>MARY MULHOLLAND, HOUSE APPROPRIATIONS, BUDGET COORDINATOR</a:t>
            </a:r>
          </a:p>
        </p:txBody>
      </p:sp>
      <p:sp>
        <p:nvSpPr>
          <p:cNvPr id="4" name="Date Placeholder 3">
            <a:extLst>
              <a:ext uri="{FF2B5EF4-FFF2-40B4-BE49-F238E27FC236}">
                <a16:creationId xmlns:a16="http://schemas.microsoft.com/office/drawing/2014/main" id="{A1FB1A8B-449A-81C5-A9A0-CD7E3392D621}"/>
              </a:ext>
            </a:extLst>
          </p:cNvPr>
          <p:cNvSpPr>
            <a:spLocks noGrp="1"/>
          </p:cNvSpPr>
          <p:nvPr>
            <p:ph type="dt" sz="half" idx="10"/>
          </p:nvPr>
        </p:nvSpPr>
        <p:spPr/>
        <p:txBody>
          <a:bodyPr/>
          <a:lstStyle/>
          <a:p>
            <a:r>
              <a:rPr lang="en-US"/>
              <a:t>DECEMBER 12, 2022</a:t>
            </a:r>
            <a:endParaRPr lang="en-US" dirty="0"/>
          </a:p>
        </p:txBody>
      </p:sp>
      <p:sp>
        <p:nvSpPr>
          <p:cNvPr id="5" name="Footer Placeholder 4">
            <a:extLst>
              <a:ext uri="{FF2B5EF4-FFF2-40B4-BE49-F238E27FC236}">
                <a16:creationId xmlns:a16="http://schemas.microsoft.com/office/drawing/2014/main" id="{C695B3F9-CD23-51F9-2DD8-029CE53FD566}"/>
              </a:ext>
            </a:extLst>
          </p:cNvPr>
          <p:cNvSpPr>
            <a:spLocks noGrp="1"/>
          </p:cNvSpPr>
          <p:nvPr>
            <p:ph type="ftr" sz="quarter" idx="11"/>
          </p:nvPr>
        </p:nvSpPr>
        <p:spPr/>
        <p:txBody>
          <a:bodyPr/>
          <a:lstStyle/>
          <a:p>
            <a:r>
              <a:rPr lang="en-US" dirty="0"/>
              <a:t>Office of Program Research &amp; Senate Committee Services</a:t>
            </a:r>
          </a:p>
        </p:txBody>
      </p:sp>
      <p:sp>
        <p:nvSpPr>
          <p:cNvPr id="6" name="Slide Number Placeholder 5">
            <a:extLst>
              <a:ext uri="{FF2B5EF4-FFF2-40B4-BE49-F238E27FC236}">
                <a16:creationId xmlns:a16="http://schemas.microsoft.com/office/drawing/2014/main" id="{3F67B0A2-907E-EB2F-2788-DCA87E6826DB}"/>
              </a:ext>
            </a:extLst>
          </p:cNvPr>
          <p:cNvSpPr>
            <a:spLocks noGrp="1"/>
          </p:cNvSpPr>
          <p:nvPr>
            <p:ph type="sldNum" sz="quarter" idx="12"/>
          </p:nvPr>
        </p:nvSpPr>
        <p:spPr/>
        <p:txBody>
          <a:bodyPr/>
          <a:lstStyle/>
          <a:p>
            <a:fld id="{082CDAE6-16C1-4895-AF09-26FA4AE9772D}" type="slidenum">
              <a:rPr lang="en-US" smtClean="0"/>
              <a:t>1</a:t>
            </a:fld>
            <a:endParaRPr lang="en-US"/>
          </a:p>
        </p:txBody>
      </p:sp>
    </p:spTree>
    <p:extLst>
      <p:ext uri="{BB962C8B-B14F-4D97-AF65-F5344CB8AC3E}">
        <p14:creationId xmlns:p14="http://schemas.microsoft.com/office/powerpoint/2010/main" val="1275765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pPr defTabSz="457200"/>
            <a:r>
              <a:rPr lang="en-US">
                <a:solidFill>
                  <a:srgbClr val="3F4727"/>
                </a:solidFill>
                <a:latin typeface="Calibri"/>
              </a:rPr>
              <a:t>DECEMBER 12, 2022</a:t>
            </a:r>
            <a:endParaRPr lang="en-US" dirty="0">
              <a:solidFill>
                <a:srgbClr val="3F4727"/>
              </a:solidFill>
              <a:latin typeface="Calibri"/>
            </a:endParaRPr>
          </a:p>
        </p:txBody>
      </p:sp>
      <p:sp>
        <p:nvSpPr>
          <p:cNvPr id="3" name="Footer Placeholder 2"/>
          <p:cNvSpPr>
            <a:spLocks noGrp="1"/>
          </p:cNvSpPr>
          <p:nvPr>
            <p:ph type="ftr" sz="quarter" idx="11"/>
          </p:nvPr>
        </p:nvSpPr>
        <p:spPr/>
        <p:txBody>
          <a:bodyPr/>
          <a:lstStyle/>
          <a:p>
            <a:pPr defTabSz="457200"/>
            <a:r>
              <a:rPr lang="en-US">
                <a:solidFill>
                  <a:srgbClr val="3F4727"/>
                </a:solidFill>
                <a:latin typeface="Calibri"/>
              </a:rPr>
              <a:t>Office of Program Research &amp; Senate Committee Services</a:t>
            </a:r>
          </a:p>
        </p:txBody>
      </p:sp>
      <p:sp>
        <p:nvSpPr>
          <p:cNvPr id="4" name="Slide Number Placeholder 3"/>
          <p:cNvSpPr>
            <a:spLocks noGrp="1"/>
          </p:cNvSpPr>
          <p:nvPr>
            <p:ph type="sldNum" sz="quarter" idx="12"/>
          </p:nvPr>
        </p:nvSpPr>
        <p:spPr/>
        <p:txBody>
          <a:bodyPr/>
          <a:lstStyle/>
          <a:p>
            <a:pPr defTabSz="457200"/>
            <a:fld id="{32A070E2-8C61-4375-8BB8-7FD6A0054201}" type="slidenum">
              <a:rPr lang="en-US">
                <a:solidFill>
                  <a:srgbClr val="3F4727"/>
                </a:solidFill>
                <a:latin typeface="Calibri"/>
              </a:rPr>
              <a:pPr defTabSz="457200"/>
              <a:t>2</a:t>
            </a:fld>
            <a:endParaRPr lang="en-US">
              <a:solidFill>
                <a:srgbClr val="3F4727"/>
              </a:solidFill>
              <a:latin typeface="Calibri"/>
            </a:endParaRPr>
          </a:p>
        </p:txBody>
      </p:sp>
      <p:sp>
        <p:nvSpPr>
          <p:cNvPr id="160772" name="Title 1"/>
          <p:cNvSpPr>
            <a:spLocks noGrp="1"/>
          </p:cNvSpPr>
          <p:nvPr>
            <p:ph type="title" idx="4294967295"/>
          </p:nvPr>
        </p:nvSpPr>
        <p:spPr bwMode="auto">
          <a:xfrm>
            <a:off x="788815" y="58437"/>
            <a:ext cx="10423668" cy="1371600"/>
          </a:xfrm>
          <a:prstGeom prst="rect">
            <a:avLst/>
          </a:prstGeom>
        </p:spPr>
        <p:txBody>
          <a:bodyPr vert="horz" anchor="b">
            <a:normAutofit/>
            <a:scene3d>
              <a:camera prst="orthographicFront"/>
              <a:lightRig rig="soft" dir="t"/>
            </a:scene3d>
            <a:sp3d prstMaterial="softEdge">
              <a:bevelT w="25400" h="25400"/>
            </a:sp3d>
          </a:bodyPr>
          <a:lstStyle/>
          <a:p>
            <a:pPr algn="ctr"/>
            <a:r>
              <a:rPr lang="en-US" dirty="0"/>
              <a:t>Operating Budget Calendar:</a:t>
            </a:r>
            <a:br>
              <a:rPr lang="en-US" dirty="0"/>
            </a:br>
            <a:r>
              <a:rPr lang="en-US" sz="2400" dirty="0"/>
              <a:t>Current Fiscal Year through the 2023-25 Biennium</a:t>
            </a:r>
          </a:p>
        </p:txBody>
      </p:sp>
      <p:sp>
        <p:nvSpPr>
          <p:cNvPr id="160798" name="TextBox 7"/>
          <p:cNvSpPr txBox="1">
            <a:spLocks noChangeArrowheads="1"/>
          </p:cNvSpPr>
          <p:nvPr/>
        </p:nvSpPr>
        <p:spPr bwMode="auto">
          <a:xfrm>
            <a:off x="1951363" y="1749928"/>
            <a:ext cx="1407758" cy="430887"/>
          </a:xfrm>
          <a:prstGeom prst="rect">
            <a:avLst/>
          </a:prstGeom>
          <a:noFill/>
          <a:ln w="9525">
            <a:noFill/>
            <a:miter lim="800000"/>
            <a:headEnd/>
            <a:tailEnd/>
          </a:ln>
        </p:spPr>
        <p:txBody>
          <a:bodyPr wrap="none">
            <a:spAutoFit/>
          </a:bodyPr>
          <a:lstStyle/>
          <a:p>
            <a:pPr defTabSz="457200"/>
            <a:r>
              <a:rPr lang="en-US" sz="1100" dirty="0">
                <a:solidFill>
                  <a:srgbClr val="3F4727"/>
                </a:solidFill>
                <a:latin typeface="Calibri" pitchFamily="34" charset="0"/>
              </a:rPr>
              <a:t>July 1 – December 31</a:t>
            </a:r>
          </a:p>
          <a:p>
            <a:pPr defTabSz="457200"/>
            <a:r>
              <a:rPr lang="en-US" sz="1100" dirty="0">
                <a:solidFill>
                  <a:srgbClr val="3F4727"/>
                </a:solidFill>
                <a:latin typeface="Calibri" pitchFamily="34" charset="0"/>
              </a:rPr>
              <a:t>              2022</a:t>
            </a:r>
          </a:p>
        </p:txBody>
      </p:sp>
      <p:sp>
        <p:nvSpPr>
          <p:cNvPr id="160799" name="Rectangle 8"/>
          <p:cNvSpPr>
            <a:spLocks noChangeArrowheads="1"/>
          </p:cNvSpPr>
          <p:nvPr/>
        </p:nvSpPr>
        <p:spPr bwMode="auto">
          <a:xfrm>
            <a:off x="3277091" y="1749928"/>
            <a:ext cx="1295400" cy="430887"/>
          </a:xfrm>
          <a:prstGeom prst="rect">
            <a:avLst/>
          </a:prstGeom>
          <a:noFill/>
          <a:ln w="9525">
            <a:noFill/>
            <a:miter lim="800000"/>
            <a:headEnd/>
            <a:tailEnd/>
          </a:ln>
        </p:spPr>
        <p:txBody>
          <a:bodyPr>
            <a:spAutoFit/>
          </a:bodyPr>
          <a:lstStyle/>
          <a:p>
            <a:pPr defTabSz="457200"/>
            <a:r>
              <a:rPr lang="en-US" sz="1100" dirty="0">
                <a:solidFill>
                  <a:srgbClr val="3F4727"/>
                </a:solidFill>
                <a:latin typeface="Calibri" pitchFamily="34" charset="0"/>
              </a:rPr>
              <a:t>January 1- June 30</a:t>
            </a:r>
          </a:p>
          <a:p>
            <a:pPr defTabSz="457200"/>
            <a:r>
              <a:rPr lang="en-US" sz="1100" dirty="0">
                <a:solidFill>
                  <a:srgbClr val="3F4727"/>
                </a:solidFill>
                <a:latin typeface="Calibri" pitchFamily="34" charset="0"/>
              </a:rPr>
              <a:t>              2023</a:t>
            </a:r>
          </a:p>
        </p:txBody>
      </p:sp>
      <p:sp>
        <p:nvSpPr>
          <p:cNvPr id="160800" name="Rectangle 9"/>
          <p:cNvSpPr>
            <a:spLocks noChangeArrowheads="1"/>
          </p:cNvSpPr>
          <p:nvPr/>
        </p:nvSpPr>
        <p:spPr bwMode="auto">
          <a:xfrm>
            <a:off x="4473177" y="1749928"/>
            <a:ext cx="1447800" cy="430887"/>
          </a:xfrm>
          <a:prstGeom prst="rect">
            <a:avLst/>
          </a:prstGeom>
          <a:noFill/>
          <a:ln w="9525">
            <a:noFill/>
            <a:miter lim="800000"/>
            <a:headEnd/>
            <a:tailEnd/>
          </a:ln>
        </p:spPr>
        <p:txBody>
          <a:bodyPr>
            <a:spAutoFit/>
          </a:bodyPr>
          <a:lstStyle/>
          <a:p>
            <a:pPr defTabSz="457200"/>
            <a:r>
              <a:rPr lang="en-US" sz="1100" dirty="0">
                <a:solidFill>
                  <a:srgbClr val="3F4727"/>
                </a:solidFill>
                <a:latin typeface="Calibri" pitchFamily="34" charset="0"/>
              </a:rPr>
              <a:t>July 1 – December 31</a:t>
            </a:r>
          </a:p>
          <a:p>
            <a:pPr defTabSz="457200"/>
            <a:r>
              <a:rPr lang="en-US" sz="1100" dirty="0">
                <a:solidFill>
                  <a:srgbClr val="3F4727"/>
                </a:solidFill>
                <a:latin typeface="Calibri" pitchFamily="34" charset="0"/>
              </a:rPr>
              <a:t>              2023</a:t>
            </a:r>
          </a:p>
        </p:txBody>
      </p:sp>
      <p:sp>
        <p:nvSpPr>
          <p:cNvPr id="160802" name="Rectangle 11"/>
          <p:cNvSpPr>
            <a:spLocks noChangeArrowheads="1"/>
          </p:cNvSpPr>
          <p:nvPr/>
        </p:nvSpPr>
        <p:spPr bwMode="auto">
          <a:xfrm>
            <a:off x="5729485" y="1758092"/>
            <a:ext cx="1371600" cy="430887"/>
          </a:xfrm>
          <a:prstGeom prst="rect">
            <a:avLst/>
          </a:prstGeom>
          <a:noFill/>
          <a:ln w="9525">
            <a:noFill/>
            <a:miter lim="800000"/>
            <a:headEnd/>
            <a:tailEnd/>
          </a:ln>
        </p:spPr>
        <p:txBody>
          <a:bodyPr>
            <a:spAutoFit/>
          </a:bodyPr>
          <a:lstStyle/>
          <a:p>
            <a:pPr defTabSz="457200"/>
            <a:r>
              <a:rPr lang="en-US" sz="1100" dirty="0">
                <a:solidFill>
                  <a:srgbClr val="3F4727"/>
                </a:solidFill>
                <a:latin typeface="Calibri" pitchFamily="34" charset="0"/>
              </a:rPr>
              <a:t>January 1- June 30</a:t>
            </a:r>
          </a:p>
          <a:p>
            <a:pPr defTabSz="457200"/>
            <a:r>
              <a:rPr lang="en-US" sz="1100" dirty="0">
                <a:solidFill>
                  <a:srgbClr val="3F4727"/>
                </a:solidFill>
                <a:latin typeface="Calibri" pitchFamily="34" charset="0"/>
              </a:rPr>
              <a:t>              2024</a:t>
            </a:r>
          </a:p>
        </p:txBody>
      </p:sp>
      <p:sp>
        <p:nvSpPr>
          <p:cNvPr id="15" name="Left Brace 14"/>
          <p:cNvSpPr>
            <a:spLocks/>
          </p:cNvSpPr>
          <p:nvPr/>
        </p:nvSpPr>
        <p:spPr bwMode="auto">
          <a:xfrm rot="-5400000">
            <a:off x="2949986" y="1738599"/>
            <a:ext cx="670375" cy="2442905"/>
          </a:xfrm>
          <a:prstGeom prst="leftBrace">
            <a:avLst>
              <a:gd name="adj1" fmla="val 8333"/>
              <a:gd name="adj2" fmla="val 50000"/>
            </a:avLst>
          </a:prstGeom>
          <a:noFill/>
          <a:ln w="9525" algn="ctr">
            <a:solidFill>
              <a:schemeClr val="tx1"/>
            </a:solidFill>
            <a:round/>
            <a:headEnd/>
            <a:tailEnd/>
          </a:ln>
        </p:spPr>
        <p:txBody>
          <a:bodyPr vert="eaVert" anchor="ctr"/>
          <a:lstStyle/>
          <a:p>
            <a:pPr algn="ctr" defTabSz="457200">
              <a:defRPr/>
            </a:pPr>
            <a:endParaRPr lang="en-US">
              <a:solidFill>
                <a:srgbClr val="3F4727"/>
              </a:solidFill>
              <a:latin typeface="Calibri"/>
            </a:endParaRPr>
          </a:p>
        </p:txBody>
      </p:sp>
      <p:sp>
        <p:nvSpPr>
          <p:cNvPr id="16" name="Left Brace 15"/>
          <p:cNvSpPr>
            <a:spLocks/>
          </p:cNvSpPr>
          <p:nvPr/>
        </p:nvSpPr>
        <p:spPr bwMode="auto">
          <a:xfrm rot="-5400000">
            <a:off x="5390269" y="1729596"/>
            <a:ext cx="677636" cy="2438007"/>
          </a:xfrm>
          <a:prstGeom prst="leftBrace">
            <a:avLst>
              <a:gd name="adj1" fmla="val 8335"/>
              <a:gd name="adj2" fmla="val 50000"/>
            </a:avLst>
          </a:prstGeom>
          <a:noFill/>
          <a:ln w="9525" algn="ctr">
            <a:solidFill>
              <a:schemeClr val="tx1"/>
            </a:solidFill>
            <a:round/>
            <a:headEnd/>
            <a:tailEnd/>
          </a:ln>
        </p:spPr>
        <p:txBody>
          <a:bodyPr vert="eaVert" anchor="ctr"/>
          <a:lstStyle/>
          <a:p>
            <a:pPr algn="ctr" defTabSz="457200">
              <a:defRPr/>
            </a:pPr>
            <a:endParaRPr lang="en-US">
              <a:solidFill>
                <a:srgbClr val="3F4727"/>
              </a:solidFill>
              <a:latin typeface="Calibri"/>
            </a:endParaRPr>
          </a:p>
        </p:txBody>
      </p:sp>
      <p:sp>
        <p:nvSpPr>
          <p:cNvPr id="160817" name="TextBox 16"/>
          <p:cNvSpPr txBox="1">
            <a:spLocks noChangeArrowheads="1"/>
          </p:cNvSpPr>
          <p:nvPr/>
        </p:nvSpPr>
        <p:spPr bwMode="auto">
          <a:xfrm>
            <a:off x="2816472" y="3259661"/>
            <a:ext cx="923651" cy="369332"/>
          </a:xfrm>
          <a:prstGeom prst="rect">
            <a:avLst/>
          </a:prstGeom>
          <a:noFill/>
          <a:ln w="9525">
            <a:noFill/>
            <a:miter lim="800000"/>
            <a:headEnd/>
            <a:tailEnd/>
          </a:ln>
        </p:spPr>
        <p:txBody>
          <a:bodyPr wrap="none">
            <a:spAutoFit/>
          </a:bodyPr>
          <a:lstStyle/>
          <a:p>
            <a:pPr defTabSz="457200"/>
            <a:r>
              <a:rPr lang="en-US" dirty="0">
                <a:solidFill>
                  <a:srgbClr val="3F4727"/>
                </a:solidFill>
                <a:latin typeface="Calibri" pitchFamily="34" charset="0"/>
              </a:rPr>
              <a:t>FY 2023</a:t>
            </a:r>
          </a:p>
        </p:txBody>
      </p:sp>
      <p:sp>
        <p:nvSpPr>
          <p:cNvPr id="160818" name="Rectangle 17"/>
          <p:cNvSpPr>
            <a:spLocks noChangeArrowheads="1"/>
          </p:cNvSpPr>
          <p:nvPr/>
        </p:nvSpPr>
        <p:spPr bwMode="auto">
          <a:xfrm>
            <a:off x="5276300" y="3259661"/>
            <a:ext cx="923651" cy="369332"/>
          </a:xfrm>
          <a:prstGeom prst="rect">
            <a:avLst/>
          </a:prstGeom>
          <a:noFill/>
          <a:ln w="9525">
            <a:noFill/>
            <a:miter lim="800000"/>
            <a:headEnd/>
            <a:tailEnd/>
          </a:ln>
        </p:spPr>
        <p:txBody>
          <a:bodyPr wrap="none">
            <a:spAutoFit/>
          </a:bodyPr>
          <a:lstStyle/>
          <a:p>
            <a:pPr defTabSz="457200"/>
            <a:r>
              <a:rPr lang="en-US" dirty="0">
                <a:solidFill>
                  <a:srgbClr val="3F4727"/>
                </a:solidFill>
                <a:latin typeface="Calibri" pitchFamily="34" charset="0"/>
              </a:rPr>
              <a:t>FY 2024</a:t>
            </a:r>
          </a:p>
        </p:txBody>
      </p:sp>
      <p:cxnSp>
        <p:nvCxnSpPr>
          <p:cNvPr id="160820" name="Straight Arrow Connector 20"/>
          <p:cNvCxnSpPr>
            <a:cxnSpLocks noChangeShapeType="1"/>
          </p:cNvCxnSpPr>
          <p:nvPr/>
        </p:nvCxnSpPr>
        <p:spPr bwMode="auto">
          <a:xfrm>
            <a:off x="3662729" y="2520583"/>
            <a:ext cx="398" cy="2600572"/>
          </a:xfrm>
          <a:prstGeom prst="straightConnector1">
            <a:avLst/>
          </a:prstGeom>
          <a:noFill/>
          <a:ln w="9525" algn="ctr">
            <a:solidFill>
              <a:schemeClr val="tx1"/>
            </a:solidFill>
            <a:round/>
            <a:headEnd/>
            <a:tailEnd type="arrow" w="med" len="med"/>
          </a:ln>
        </p:spPr>
      </p:cxnSp>
      <p:sp>
        <p:nvSpPr>
          <p:cNvPr id="160823" name="Rectangle 24"/>
          <p:cNvSpPr>
            <a:spLocks noChangeArrowheads="1"/>
          </p:cNvSpPr>
          <p:nvPr/>
        </p:nvSpPr>
        <p:spPr bwMode="auto">
          <a:xfrm>
            <a:off x="4586485" y="4985666"/>
            <a:ext cx="2514600" cy="492443"/>
          </a:xfrm>
          <a:prstGeom prst="rect">
            <a:avLst/>
          </a:prstGeom>
          <a:noFill/>
          <a:ln w="9525">
            <a:noFill/>
            <a:miter lim="800000"/>
            <a:headEnd/>
            <a:tailEnd/>
          </a:ln>
        </p:spPr>
        <p:txBody>
          <a:bodyPr wrap="square">
            <a:spAutoFit/>
          </a:bodyPr>
          <a:lstStyle/>
          <a:p>
            <a:pPr defTabSz="457200"/>
            <a:r>
              <a:rPr lang="en-US" sz="1300" b="1" dirty="0">
                <a:solidFill>
                  <a:srgbClr val="3F4727"/>
                </a:solidFill>
                <a:latin typeface="Calibri" pitchFamily="34" charset="0"/>
              </a:rPr>
              <a:t>2024 Session:  Legislature adopts 2024 Supplemental budget</a:t>
            </a:r>
          </a:p>
        </p:txBody>
      </p:sp>
      <p:sp>
        <p:nvSpPr>
          <p:cNvPr id="160824" name="Rectangle 25"/>
          <p:cNvSpPr>
            <a:spLocks noChangeArrowheads="1"/>
          </p:cNvSpPr>
          <p:nvPr/>
        </p:nvSpPr>
        <p:spPr bwMode="auto">
          <a:xfrm>
            <a:off x="2131878" y="5138066"/>
            <a:ext cx="2631525" cy="692497"/>
          </a:xfrm>
          <a:prstGeom prst="rect">
            <a:avLst/>
          </a:prstGeom>
          <a:noFill/>
          <a:ln w="9525">
            <a:noFill/>
            <a:miter lim="800000"/>
            <a:headEnd/>
            <a:tailEnd/>
          </a:ln>
        </p:spPr>
        <p:txBody>
          <a:bodyPr wrap="square">
            <a:spAutoFit/>
          </a:bodyPr>
          <a:lstStyle/>
          <a:p>
            <a:pPr defTabSz="457200"/>
            <a:r>
              <a:rPr lang="en-US" sz="1300" b="1" dirty="0">
                <a:solidFill>
                  <a:srgbClr val="3F4727"/>
                </a:solidFill>
                <a:latin typeface="Calibri" pitchFamily="34" charset="0"/>
              </a:rPr>
              <a:t>2023 Session: Legislature adopts the 2023-25 biennial &amp; 2023 Supplemental budget</a:t>
            </a:r>
          </a:p>
        </p:txBody>
      </p:sp>
      <p:sp>
        <p:nvSpPr>
          <p:cNvPr id="2" name="TextBox 1"/>
          <p:cNvSpPr txBox="1"/>
          <p:nvPr/>
        </p:nvSpPr>
        <p:spPr>
          <a:xfrm>
            <a:off x="317241" y="5886269"/>
            <a:ext cx="10991821" cy="400110"/>
          </a:xfrm>
          <a:prstGeom prst="rect">
            <a:avLst/>
          </a:prstGeom>
          <a:noFill/>
        </p:spPr>
        <p:txBody>
          <a:bodyPr wrap="square" rtlCol="0">
            <a:spAutoFit/>
          </a:bodyPr>
          <a:lstStyle/>
          <a:p>
            <a:pPr defTabSz="457200"/>
            <a:r>
              <a:rPr lang="en-US" sz="1000" dirty="0">
                <a:solidFill>
                  <a:srgbClr val="3F4727"/>
                </a:solidFill>
                <a:latin typeface="Calibri"/>
              </a:rPr>
              <a:t>*Agencies develop budget proposals over the summer and submit them in September. Judicial and legislative agencies’ budget requests are non-revisable. The Governor’s office develops budget proposals in fall and makes proposals public in December.  The Legislature develops budgets during session(s) and sends to the Governor.  </a:t>
            </a:r>
          </a:p>
        </p:txBody>
      </p:sp>
      <p:cxnSp>
        <p:nvCxnSpPr>
          <p:cNvPr id="29" name="Straight Arrow Connector 19"/>
          <p:cNvCxnSpPr>
            <a:cxnSpLocks noChangeShapeType="1"/>
          </p:cNvCxnSpPr>
          <p:nvPr/>
        </p:nvCxnSpPr>
        <p:spPr bwMode="auto">
          <a:xfrm>
            <a:off x="3143902" y="2505282"/>
            <a:ext cx="0" cy="1915693"/>
          </a:xfrm>
          <a:prstGeom prst="straightConnector1">
            <a:avLst/>
          </a:prstGeom>
          <a:noFill/>
          <a:ln w="9525" algn="ctr">
            <a:solidFill>
              <a:schemeClr val="tx1"/>
            </a:solidFill>
            <a:round/>
            <a:headEnd/>
            <a:tailEnd type="arrow" w="med" len="med"/>
          </a:ln>
        </p:spPr>
      </p:cxnSp>
      <p:cxnSp>
        <p:nvCxnSpPr>
          <p:cNvPr id="30" name="Straight Arrow Connector 19"/>
          <p:cNvCxnSpPr>
            <a:cxnSpLocks noChangeShapeType="1"/>
          </p:cNvCxnSpPr>
          <p:nvPr/>
        </p:nvCxnSpPr>
        <p:spPr bwMode="auto">
          <a:xfrm flipH="1">
            <a:off x="2691431" y="2484010"/>
            <a:ext cx="5593" cy="1209137"/>
          </a:xfrm>
          <a:prstGeom prst="straightConnector1">
            <a:avLst/>
          </a:prstGeom>
          <a:noFill/>
          <a:ln w="9525" algn="ctr">
            <a:solidFill>
              <a:schemeClr val="tx1"/>
            </a:solidFill>
            <a:round/>
            <a:headEnd/>
            <a:tailEnd type="arrow" w="med" len="med"/>
          </a:ln>
        </p:spPr>
      </p:cxnSp>
      <p:sp>
        <p:nvSpPr>
          <p:cNvPr id="34" name="TextBox 22"/>
          <p:cNvSpPr txBox="1">
            <a:spLocks noChangeArrowheads="1"/>
          </p:cNvSpPr>
          <p:nvPr/>
        </p:nvSpPr>
        <p:spPr bwMode="auto">
          <a:xfrm>
            <a:off x="1732504" y="4332081"/>
            <a:ext cx="2098839" cy="830997"/>
          </a:xfrm>
          <a:prstGeom prst="rect">
            <a:avLst/>
          </a:prstGeom>
          <a:noFill/>
          <a:ln w="9525">
            <a:noFill/>
            <a:miter lim="800000"/>
            <a:headEnd/>
            <a:tailEnd/>
          </a:ln>
        </p:spPr>
        <p:txBody>
          <a:bodyPr wrap="square">
            <a:spAutoFit/>
          </a:bodyPr>
          <a:lstStyle/>
          <a:p>
            <a:pPr defTabSz="457200"/>
            <a:r>
              <a:rPr lang="en-US" sz="1200" b="1" dirty="0">
                <a:solidFill>
                  <a:srgbClr val="3F4727"/>
                </a:solidFill>
                <a:latin typeface="Calibri" pitchFamily="34" charset="0"/>
              </a:rPr>
              <a:t>The Governor submits 2023-25 biennial and 2023 supplemental budget proposals</a:t>
            </a:r>
          </a:p>
        </p:txBody>
      </p:sp>
      <p:sp>
        <p:nvSpPr>
          <p:cNvPr id="35" name="TextBox 22"/>
          <p:cNvSpPr txBox="1">
            <a:spLocks noChangeArrowheads="1"/>
          </p:cNvSpPr>
          <p:nvPr/>
        </p:nvSpPr>
        <p:spPr bwMode="auto">
          <a:xfrm>
            <a:off x="1732504" y="3652695"/>
            <a:ext cx="1471836" cy="646331"/>
          </a:xfrm>
          <a:prstGeom prst="rect">
            <a:avLst/>
          </a:prstGeom>
          <a:noFill/>
          <a:ln w="9525">
            <a:noFill/>
            <a:miter lim="800000"/>
            <a:headEnd/>
            <a:tailEnd/>
          </a:ln>
        </p:spPr>
        <p:txBody>
          <a:bodyPr wrap="square">
            <a:spAutoFit/>
          </a:bodyPr>
          <a:lstStyle/>
          <a:p>
            <a:pPr defTabSz="457200"/>
            <a:r>
              <a:rPr lang="en-US" sz="1200" b="1" dirty="0">
                <a:solidFill>
                  <a:srgbClr val="3F4727"/>
                </a:solidFill>
                <a:latin typeface="Calibri" pitchFamily="34" charset="0"/>
              </a:rPr>
              <a:t>Agencies submit 2023 budget requests</a:t>
            </a:r>
          </a:p>
        </p:txBody>
      </p:sp>
      <p:sp>
        <p:nvSpPr>
          <p:cNvPr id="10" name="Rectangle 9"/>
          <p:cNvSpPr/>
          <p:nvPr/>
        </p:nvSpPr>
        <p:spPr>
          <a:xfrm>
            <a:off x="2071683" y="2131076"/>
            <a:ext cx="1219200" cy="3810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algn="ctr" defTabSz="457200"/>
            <a:endParaRPr lang="en-US">
              <a:solidFill>
                <a:srgbClr val="3F4727"/>
              </a:solidFill>
              <a:latin typeface="Calibri"/>
            </a:endParaRPr>
          </a:p>
        </p:txBody>
      </p:sp>
      <p:sp>
        <p:nvSpPr>
          <p:cNvPr id="38" name="Rectangle 37"/>
          <p:cNvSpPr/>
          <p:nvPr/>
        </p:nvSpPr>
        <p:spPr>
          <a:xfrm>
            <a:off x="4518926" y="2130072"/>
            <a:ext cx="1219200" cy="38100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defTabSz="457200"/>
            <a:endParaRPr lang="en-US">
              <a:solidFill>
                <a:srgbClr val="3F4727"/>
              </a:solidFill>
              <a:latin typeface="Calibri"/>
            </a:endParaRPr>
          </a:p>
        </p:txBody>
      </p:sp>
      <p:sp>
        <p:nvSpPr>
          <p:cNvPr id="39" name="Rectangle 38"/>
          <p:cNvSpPr/>
          <p:nvPr/>
        </p:nvSpPr>
        <p:spPr>
          <a:xfrm>
            <a:off x="3290883" y="2131116"/>
            <a:ext cx="1219200" cy="3810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algn="ctr" defTabSz="457200"/>
            <a:endParaRPr lang="en-US">
              <a:solidFill>
                <a:srgbClr val="3F4727"/>
              </a:solidFill>
              <a:latin typeface="Calibri"/>
            </a:endParaRPr>
          </a:p>
        </p:txBody>
      </p:sp>
      <p:sp>
        <p:nvSpPr>
          <p:cNvPr id="40" name="Rectangle 39"/>
          <p:cNvSpPr/>
          <p:nvPr/>
        </p:nvSpPr>
        <p:spPr>
          <a:xfrm>
            <a:off x="5734887" y="2129437"/>
            <a:ext cx="1219200" cy="38100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defTabSz="457200"/>
            <a:endParaRPr lang="en-US">
              <a:solidFill>
                <a:srgbClr val="3F4727"/>
              </a:solidFill>
              <a:latin typeface="Calibri"/>
            </a:endParaRPr>
          </a:p>
        </p:txBody>
      </p:sp>
      <p:sp>
        <p:nvSpPr>
          <p:cNvPr id="5" name="Rectangle 11">
            <a:extLst>
              <a:ext uri="{FF2B5EF4-FFF2-40B4-BE49-F238E27FC236}">
                <a16:creationId xmlns:a16="http://schemas.microsoft.com/office/drawing/2014/main" id="{F7BCB85E-F319-1826-83C7-0213619F6580}"/>
              </a:ext>
            </a:extLst>
          </p:cNvPr>
          <p:cNvSpPr>
            <a:spLocks noChangeArrowheads="1"/>
          </p:cNvSpPr>
          <p:nvPr/>
        </p:nvSpPr>
        <p:spPr bwMode="auto">
          <a:xfrm>
            <a:off x="6858491" y="1756685"/>
            <a:ext cx="1371600" cy="430887"/>
          </a:xfrm>
          <a:prstGeom prst="rect">
            <a:avLst/>
          </a:prstGeom>
          <a:noFill/>
          <a:ln w="9525">
            <a:noFill/>
            <a:miter lim="800000"/>
            <a:headEnd/>
            <a:tailEnd/>
          </a:ln>
        </p:spPr>
        <p:txBody>
          <a:bodyPr>
            <a:spAutoFit/>
          </a:bodyPr>
          <a:lstStyle/>
          <a:p>
            <a:pPr defTabSz="457200"/>
            <a:r>
              <a:rPr lang="en-US" sz="1100" dirty="0">
                <a:solidFill>
                  <a:srgbClr val="3F4727"/>
                </a:solidFill>
                <a:latin typeface="Calibri" pitchFamily="34" charset="0"/>
              </a:rPr>
              <a:t>July 1 - December 31</a:t>
            </a:r>
          </a:p>
          <a:p>
            <a:pPr defTabSz="457200"/>
            <a:r>
              <a:rPr lang="en-US" sz="1100" dirty="0">
                <a:solidFill>
                  <a:srgbClr val="3F4727"/>
                </a:solidFill>
                <a:latin typeface="Calibri" pitchFamily="34" charset="0"/>
              </a:rPr>
              <a:t>              2024</a:t>
            </a:r>
          </a:p>
        </p:txBody>
      </p:sp>
      <p:sp>
        <p:nvSpPr>
          <p:cNvPr id="7" name="Rectangle 6">
            <a:extLst>
              <a:ext uri="{FF2B5EF4-FFF2-40B4-BE49-F238E27FC236}">
                <a16:creationId xmlns:a16="http://schemas.microsoft.com/office/drawing/2014/main" id="{8A346CBD-926A-6EC4-3F75-C86E8F82BA06}"/>
              </a:ext>
            </a:extLst>
          </p:cNvPr>
          <p:cNvSpPr/>
          <p:nvPr/>
        </p:nvSpPr>
        <p:spPr>
          <a:xfrm>
            <a:off x="6945446" y="2129437"/>
            <a:ext cx="1219200" cy="38100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defTabSz="457200"/>
            <a:endParaRPr lang="en-US">
              <a:solidFill>
                <a:srgbClr val="3F4727"/>
              </a:solidFill>
              <a:latin typeface="Calibri"/>
            </a:endParaRPr>
          </a:p>
        </p:txBody>
      </p:sp>
      <p:sp>
        <p:nvSpPr>
          <p:cNvPr id="8" name="Rectangle 11">
            <a:extLst>
              <a:ext uri="{FF2B5EF4-FFF2-40B4-BE49-F238E27FC236}">
                <a16:creationId xmlns:a16="http://schemas.microsoft.com/office/drawing/2014/main" id="{828D6D89-E13A-2389-6EC0-4E02DAA6F52A}"/>
              </a:ext>
            </a:extLst>
          </p:cNvPr>
          <p:cNvSpPr>
            <a:spLocks noChangeArrowheads="1"/>
          </p:cNvSpPr>
          <p:nvPr/>
        </p:nvSpPr>
        <p:spPr bwMode="auto">
          <a:xfrm>
            <a:off x="8153891" y="1756685"/>
            <a:ext cx="1371600" cy="430887"/>
          </a:xfrm>
          <a:prstGeom prst="rect">
            <a:avLst/>
          </a:prstGeom>
          <a:noFill/>
          <a:ln w="9525">
            <a:noFill/>
            <a:miter lim="800000"/>
            <a:headEnd/>
            <a:tailEnd/>
          </a:ln>
        </p:spPr>
        <p:txBody>
          <a:bodyPr>
            <a:spAutoFit/>
          </a:bodyPr>
          <a:lstStyle/>
          <a:p>
            <a:pPr defTabSz="457200"/>
            <a:r>
              <a:rPr lang="en-US" sz="1100" dirty="0">
                <a:solidFill>
                  <a:srgbClr val="3F4727"/>
                </a:solidFill>
                <a:latin typeface="Calibri" pitchFamily="34" charset="0"/>
              </a:rPr>
              <a:t>January 1- June 30</a:t>
            </a:r>
          </a:p>
          <a:p>
            <a:pPr defTabSz="457200"/>
            <a:r>
              <a:rPr lang="en-US" sz="1100" dirty="0">
                <a:solidFill>
                  <a:srgbClr val="3F4727"/>
                </a:solidFill>
                <a:latin typeface="Calibri" pitchFamily="34" charset="0"/>
              </a:rPr>
              <a:t>              2025</a:t>
            </a:r>
          </a:p>
        </p:txBody>
      </p:sp>
      <p:sp>
        <p:nvSpPr>
          <p:cNvPr id="9" name="Rectangle 8">
            <a:extLst>
              <a:ext uri="{FF2B5EF4-FFF2-40B4-BE49-F238E27FC236}">
                <a16:creationId xmlns:a16="http://schemas.microsoft.com/office/drawing/2014/main" id="{55234840-BAC5-0966-DDA5-BB502529D2EF}"/>
              </a:ext>
            </a:extLst>
          </p:cNvPr>
          <p:cNvSpPr/>
          <p:nvPr/>
        </p:nvSpPr>
        <p:spPr>
          <a:xfrm>
            <a:off x="8153891" y="2129437"/>
            <a:ext cx="1219200" cy="38100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defTabSz="457200"/>
            <a:endParaRPr lang="en-US">
              <a:solidFill>
                <a:srgbClr val="3F4727"/>
              </a:solidFill>
              <a:latin typeface="Calibri"/>
            </a:endParaRPr>
          </a:p>
        </p:txBody>
      </p:sp>
      <p:sp>
        <p:nvSpPr>
          <p:cNvPr id="11" name="Left Brace 10">
            <a:extLst>
              <a:ext uri="{FF2B5EF4-FFF2-40B4-BE49-F238E27FC236}">
                <a16:creationId xmlns:a16="http://schemas.microsoft.com/office/drawing/2014/main" id="{C29088D6-3112-DA94-0A23-D3F589AEFA6E}"/>
              </a:ext>
            </a:extLst>
          </p:cNvPr>
          <p:cNvSpPr>
            <a:spLocks/>
          </p:cNvSpPr>
          <p:nvPr/>
        </p:nvSpPr>
        <p:spPr bwMode="auto">
          <a:xfrm rot="-5400000">
            <a:off x="7790581" y="1724798"/>
            <a:ext cx="728157" cy="2412725"/>
          </a:xfrm>
          <a:prstGeom prst="leftBrace">
            <a:avLst>
              <a:gd name="adj1" fmla="val 8335"/>
              <a:gd name="adj2" fmla="val 50000"/>
            </a:avLst>
          </a:prstGeom>
          <a:noFill/>
          <a:ln w="9525" algn="ctr">
            <a:solidFill>
              <a:schemeClr val="tx1"/>
            </a:solidFill>
            <a:round/>
            <a:headEnd/>
            <a:tailEnd/>
          </a:ln>
        </p:spPr>
        <p:txBody>
          <a:bodyPr vert="eaVert" anchor="ctr"/>
          <a:lstStyle/>
          <a:p>
            <a:pPr algn="ctr" defTabSz="457200">
              <a:defRPr/>
            </a:pPr>
            <a:endParaRPr lang="en-US">
              <a:solidFill>
                <a:srgbClr val="3F4727"/>
              </a:solidFill>
              <a:latin typeface="Calibri"/>
            </a:endParaRPr>
          </a:p>
        </p:txBody>
      </p:sp>
      <p:sp>
        <p:nvSpPr>
          <p:cNvPr id="12" name="Rectangle 17">
            <a:extLst>
              <a:ext uri="{FF2B5EF4-FFF2-40B4-BE49-F238E27FC236}">
                <a16:creationId xmlns:a16="http://schemas.microsoft.com/office/drawing/2014/main" id="{9485E36D-F80D-342B-725A-893744E46206}"/>
              </a:ext>
            </a:extLst>
          </p:cNvPr>
          <p:cNvSpPr>
            <a:spLocks noChangeArrowheads="1"/>
          </p:cNvSpPr>
          <p:nvPr/>
        </p:nvSpPr>
        <p:spPr bwMode="auto">
          <a:xfrm>
            <a:off x="7693386" y="3284205"/>
            <a:ext cx="923651" cy="369332"/>
          </a:xfrm>
          <a:prstGeom prst="rect">
            <a:avLst/>
          </a:prstGeom>
          <a:noFill/>
          <a:ln w="9525">
            <a:noFill/>
            <a:miter lim="800000"/>
            <a:headEnd/>
            <a:tailEnd/>
          </a:ln>
        </p:spPr>
        <p:txBody>
          <a:bodyPr wrap="none">
            <a:spAutoFit/>
          </a:bodyPr>
          <a:lstStyle/>
          <a:p>
            <a:pPr defTabSz="457200"/>
            <a:r>
              <a:rPr lang="en-US" dirty="0">
                <a:solidFill>
                  <a:srgbClr val="3F4727"/>
                </a:solidFill>
                <a:latin typeface="Calibri" pitchFamily="34" charset="0"/>
              </a:rPr>
              <a:t>FY 2025</a:t>
            </a:r>
          </a:p>
        </p:txBody>
      </p:sp>
      <p:sp>
        <p:nvSpPr>
          <p:cNvPr id="13" name="Rectangle 25">
            <a:extLst>
              <a:ext uri="{FF2B5EF4-FFF2-40B4-BE49-F238E27FC236}">
                <a16:creationId xmlns:a16="http://schemas.microsoft.com/office/drawing/2014/main" id="{C335A8AD-84E3-9AD9-0568-549B5E072E9A}"/>
              </a:ext>
            </a:extLst>
          </p:cNvPr>
          <p:cNvSpPr>
            <a:spLocks noChangeArrowheads="1"/>
          </p:cNvSpPr>
          <p:nvPr/>
        </p:nvSpPr>
        <p:spPr bwMode="auto">
          <a:xfrm>
            <a:off x="7355968" y="4914732"/>
            <a:ext cx="2631525" cy="692497"/>
          </a:xfrm>
          <a:prstGeom prst="rect">
            <a:avLst/>
          </a:prstGeom>
          <a:noFill/>
          <a:ln w="9525">
            <a:noFill/>
            <a:miter lim="800000"/>
            <a:headEnd/>
            <a:tailEnd/>
          </a:ln>
        </p:spPr>
        <p:txBody>
          <a:bodyPr wrap="square">
            <a:spAutoFit/>
          </a:bodyPr>
          <a:lstStyle/>
          <a:p>
            <a:pPr defTabSz="457200"/>
            <a:r>
              <a:rPr lang="en-US" sz="1300" b="1" dirty="0">
                <a:solidFill>
                  <a:srgbClr val="3F4727"/>
                </a:solidFill>
                <a:latin typeface="Calibri" pitchFamily="34" charset="0"/>
              </a:rPr>
              <a:t>2025 Session: Legislature adopts the 2025-27 biennial &amp; 2025 Supplemental budgets</a:t>
            </a:r>
          </a:p>
        </p:txBody>
      </p:sp>
      <p:sp>
        <p:nvSpPr>
          <p:cNvPr id="17" name="Left Brace 16">
            <a:extLst>
              <a:ext uri="{FF2B5EF4-FFF2-40B4-BE49-F238E27FC236}">
                <a16:creationId xmlns:a16="http://schemas.microsoft.com/office/drawing/2014/main" id="{4F20CD30-8F50-83DC-FAE0-76602D2B864C}"/>
              </a:ext>
            </a:extLst>
          </p:cNvPr>
          <p:cNvSpPr>
            <a:spLocks/>
          </p:cNvSpPr>
          <p:nvPr/>
        </p:nvSpPr>
        <p:spPr bwMode="auto">
          <a:xfrm rot="5400000">
            <a:off x="6846531" y="-720482"/>
            <a:ext cx="215112" cy="4807437"/>
          </a:xfrm>
          <a:prstGeom prst="leftBrace">
            <a:avLst>
              <a:gd name="adj1" fmla="val 8335"/>
              <a:gd name="adj2" fmla="val 50000"/>
            </a:avLst>
          </a:prstGeom>
          <a:noFill/>
          <a:ln w="9525" algn="ctr">
            <a:solidFill>
              <a:schemeClr val="tx1"/>
            </a:solidFill>
            <a:round/>
            <a:headEnd/>
            <a:tailEnd/>
          </a:ln>
        </p:spPr>
        <p:txBody>
          <a:bodyPr vert="eaVert" anchor="ctr"/>
          <a:lstStyle/>
          <a:p>
            <a:pPr algn="ctr" defTabSz="457200">
              <a:defRPr/>
            </a:pPr>
            <a:endParaRPr lang="en-US">
              <a:solidFill>
                <a:srgbClr val="3F4727"/>
              </a:solidFill>
              <a:latin typeface="Calibri"/>
            </a:endParaRPr>
          </a:p>
        </p:txBody>
      </p:sp>
      <p:sp>
        <p:nvSpPr>
          <p:cNvPr id="18" name="TextBox 22">
            <a:extLst>
              <a:ext uri="{FF2B5EF4-FFF2-40B4-BE49-F238E27FC236}">
                <a16:creationId xmlns:a16="http://schemas.microsoft.com/office/drawing/2014/main" id="{B9C9CCF0-A784-C749-B531-A7156BCAB42A}"/>
              </a:ext>
            </a:extLst>
          </p:cNvPr>
          <p:cNvSpPr txBox="1">
            <a:spLocks noChangeArrowheads="1"/>
          </p:cNvSpPr>
          <p:nvPr/>
        </p:nvSpPr>
        <p:spPr bwMode="auto">
          <a:xfrm>
            <a:off x="6304981" y="1364070"/>
            <a:ext cx="1388405" cy="276999"/>
          </a:xfrm>
          <a:prstGeom prst="rect">
            <a:avLst/>
          </a:prstGeom>
          <a:noFill/>
          <a:ln w="9525">
            <a:noFill/>
            <a:miter lim="800000"/>
            <a:headEnd/>
            <a:tailEnd/>
          </a:ln>
        </p:spPr>
        <p:txBody>
          <a:bodyPr wrap="square">
            <a:spAutoFit/>
          </a:bodyPr>
          <a:lstStyle/>
          <a:p>
            <a:pPr defTabSz="457200"/>
            <a:r>
              <a:rPr lang="en-US" sz="1200" b="1" dirty="0">
                <a:solidFill>
                  <a:srgbClr val="3F4727"/>
                </a:solidFill>
                <a:latin typeface="Calibri" pitchFamily="34" charset="0"/>
              </a:rPr>
              <a:t>2023-25 Biennium</a:t>
            </a:r>
          </a:p>
        </p:txBody>
      </p:sp>
      <p:cxnSp>
        <p:nvCxnSpPr>
          <p:cNvPr id="19" name="Straight Arrow Connector 19">
            <a:extLst>
              <a:ext uri="{FF2B5EF4-FFF2-40B4-BE49-F238E27FC236}">
                <a16:creationId xmlns:a16="http://schemas.microsoft.com/office/drawing/2014/main" id="{B1FBF917-5F18-57AF-BA3B-A9FA8149C932}"/>
              </a:ext>
            </a:extLst>
          </p:cNvPr>
          <p:cNvCxnSpPr>
            <a:cxnSpLocks noChangeShapeType="1"/>
          </p:cNvCxnSpPr>
          <p:nvPr/>
        </p:nvCxnSpPr>
        <p:spPr bwMode="auto">
          <a:xfrm>
            <a:off x="5594101" y="2520583"/>
            <a:ext cx="0" cy="1864525"/>
          </a:xfrm>
          <a:prstGeom prst="straightConnector1">
            <a:avLst/>
          </a:prstGeom>
          <a:noFill/>
          <a:ln w="9525" algn="ctr">
            <a:solidFill>
              <a:schemeClr val="tx1"/>
            </a:solidFill>
            <a:round/>
            <a:headEnd/>
            <a:tailEnd type="arrow" w="med" len="med"/>
          </a:ln>
        </p:spPr>
      </p:cxnSp>
      <p:cxnSp>
        <p:nvCxnSpPr>
          <p:cNvPr id="20" name="Straight Arrow Connector 19">
            <a:extLst>
              <a:ext uri="{FF2B5EF4-FFF2-40B4-BE49-F238E27FC236}">
                <a16:creationId xmlns:a16="http://schemas.microsoft.com/office/drawing/2014/main" id="{7B37BB70-1BBC-3AEF-E163-AB98947E1B8B}"/>
              </a:ext>
            </a:extLst>
          </p:cNvPr>
          <p:cNvCxnSpPr>
            <a:cxnSpLocks noChangeShapeType="1"/>
          </p:cNvCxnSpPr>
          <p:nvPr/>
        </p:nvCxnSpPr>
        <p:spPr bwMode="auto">
          <a:xfrm flipH="1">
            <a:off x="5129830" y="2510074"/>
            <a:ext cx="5593" cy="1209137"/>
          </a:xfrm>
          <a:prstGeom prst="straightConnector1">
            <a:avLst/>
          </a:prstGeom>
          <a:noFill/>
          <a:ln w="9525" algn="ctr">
            <a:solidFill>
              <a:schemeClr val="tx1"/>
            </a:solidFill>
            <a:round/>
            <a:headEnd/>
            <a:tailEnd type="arrow" w="med" len="med"/>
          </a:ln>
        </p:spPr>
      </p:cxnSp>
      <p:sp>
        <p:nvSpPr>
          <p:cNvPr id="21" name="TextBox 22">
            <a:extLst>
              <a:ext uri="{FF2B5EF4-FFF2-40B4-BE49-F238E27FC236}">
                <a16:creationId xmlns:a16="http://schemas.microsoft.com/office/drawing/2014/main" id="{853B9BFB-4615-1FDA-4D71-520037228EE2}"/>
              </a:ext>
            </a:extLst>
          </p:cNvPr>
          <p:cNvSpPr txBox="1">
            <a:spLocks noChangeArrowheads="1"/>
          </p:cNvSpPr>
          <p:nvPr/>
        </p:nvSpPr>
        <p:spPr bwMode="auto">
          <a:xfrm>
            <a:off x="3962891" y="4349753"/>
            <a:ext cx="2306852" cy="461665"/>
          </a:xfrm>
          <a:prstGeom prst="rect">
            <a:avLst/>
          </a:prstGeom>
          <a:noFill/>
          <a:ln w="9525">
            <a:noFill/>
            <a:miter lim="800000"/>
            <a:headEnd/>
            <a:tailEnd/>
          </a:ln>
        </p:spPr>
        <p:txBody>
          <a:bodyPr wrap="square">
            <a:spAutoFit/>
          </a:bodyPr>
          <a:lstStyle/>
          <a:p>
            <a:pPr defTabSz="457200"/>
            <a:r>
              <a:rPr lang="en-US" sz="1200" b="1" dirty="0">
                <a:solidFill>
                  <a:srgbClr val="3F4727"/>
                </a:solidFill>
                <a:latin typeface="Calibri" pitchFamily="34" charset="0"/>
              </a:rPr>
              <a:t>The Governor submits 2024 supplemental budget proposal</a:t>
            </a:r>
          </a:p>
        </p:txBody>
      </p:sp>
      <p:sp>
        <p:nvSpPr>
          <p:cNvPr id="22" name="TextBox 22">
            <a:extLst>
              <a:ext uri="{FF2B5EF4-FFF2-40B4-BE49-F238E27FC236}">
                <a16:creationId xmlns:a16="http://schemas.microsoft.com/office/drawing/2014/main" id="{29BFF007-C51D-F57A-EE30-DAD2FA0557E0}"/>
              </a:ext>
            </a:extLst>
          </p:cNvPr>
          <p:cNvSpPr txBox="1">
            <a:spLocks noChangeArrowheads="1"/>
          </p:cNvSpPr>
          <p:nvPr/>
        </p:nvSpPr>
        <p:spPr bwMode="auto">
          <a:xfrm>
            <a:off x="4170904" y="3638101"/>
            <a:ext cx="1471836" cy="646331"/>
          </a:xfrm>
          <a:prstGeom prst="rect">
            <a:avLst/>
          </a:prstGeom>
          <a:noFill/>
          <a:ln w="9525">
            <a:noFill/>
            <a:miter lim="800000"/>
            <a:headEnd/>
            <a:tailEnd/>
          </a:ln>
        </p:spPr>
        <p:txBody>
          <a:bodyPr wrap="square">
            <a:spAutoFit/>
          </a:bodyPr>
          <a:lstStyle/>
          <a:p>
            <a:pPr defTabSz="457200"/>
            <a:r>
              <a:rPr lang="en-US" sz="1200" b="1" dirty="0">
                <a:solidFill>
                  <a:srgbClr val="3F4727"/>
                </a:solidFill>
                <a:latin typeface="Calibri" pitchFamily="34" charset="0"/>
              </a:rPr>
              <a:t>Agencies submit 2024 budget requests</a:t>
            </a:r>
          </a:p>
        </p:txBody>
      </p:sp>
      <p:cxnSp>
        <p:nvCxnSpPr>
          <p:cNvPr id="24" name="Straight Arrow Connector 19">
            <a:extLst>
              <a:ext uri="{FF2B5EF4-FFF2-40B4-BE49-F238E27FC236}">
                <a16:creationId xmlns:a16="http://schemas.microsoft.com/office/drawing/2014/main" id="{3880B736-D686-AEEE-7E37-11F5DD4B21D1}"/>
              </a:ext>
            </a:extLst>
          </p:cNvPr>
          <p:cNvCxnSpPr>
            <a:cxnSpLocks noChangeShapeType="1"/>
          </p:cNvCxnSpPr>
          <p:nvPr/>
        </p:nvCxnSpPr>
        <p:spPr bwMode="auto">
          <a:xfrm>
            <a:off x="6216149" y="2510074"/>
            <a:ext cx="0" cy="2490109"/>
          </a:xfrm>
          <a:prstGeom prst="straightConnector1">
            <a:avLst/>
          </a:prstGeom>
          <a:noFill/>
          <a:ln w="9525" algn="ctr">
            <a:solidFill>
              <a:schemeClr val="tx1"/>
            </a:solidFill>
            <a:round/>
            <a:headEnd/>
            <a:tailEnd type="arrow" w="med" len="med"/>
          </a:ln>
        </p:spPr>
      </p:cxnSp>
      <p:cxnSp>
        <p:nvCxnSpPr>
          <p:cNvPr id="25" name="Straight Arrow Connector 24">
            <a:extLst>
              <a:ext uri="{FF2B5EF4-FFF2-40B4-BE49-F238E27FC236}">
                <a16:creationId xmlns:a16="http://schemas.microsoft.com/office/drawing/2014/main" id="{675DC6EB-1F9F-199D-701A-9C9A228C7863}"/>
              </a:ext>
            </a:extLst>
          </p:cNvPr>
          <p:cNvCxnSpPr>
            <a:cxnSpLocks noChangeShapeType="1"/>
          </p:cNvCxnSpPr>
          <p:nvPr/>
        </p:nvCxnSpPr>
        <p:spPr bwMode="auto">
          <a:xfrm flipH="1">
            <a:off x="7551853" y="2514173"/>
            <a:ext cx="5593" cy="1209137"/>
          </a:xfrm>
          <a:prstGeom prst="straightConnector1">
            <a:avLst/>
          </a:prstGeom>
          <a:noFill/>
          <a:ln w="9525" algn="ctr">
            <a:solidFill>
              <a:schemeClr val="tx1"/>
            </a:solidFill>
            <a:round/>
            <a:headEnd/>
            <a:tailEnd type="arrow" w="med" len="med"/>
          </a:ln>
        </p:spPr>
      </p:cxnSp>
      <p:sp>
        <p:nvSpPr>
          <p:cNvPr id="26" name="TextBox 22">
            <a:extLst>
              <a:ext uri="{FF2B5EF4-FFF2-40B4-BE49-F238E27FC236}">
                <a16:creationId xmlns:a16="http://schemas.microsoft.com/office/drawing/2014/main" id="{A3D86806-FC45-533B-8278-459303653C54}"/>
              </a:ext>
            </a:extLst>
          </p:cNvPr>
          <p:cNvSpPr txBox="1">
            <a:spLocks noChangeArrowheads="1"/>
          </p:cNvSpPr>
          <p:nvPr/>
        </p:nvSpPr>
        <p:spPr bwMode="auto">
          <a:xfrm>
            <a:off x="6384914" y="4353852"/>
            <a:ext cx="2306852" cy="646331"/>
          </a:xfrm>
          <a:prstGeom prst="rect">
            <a:avLst/>
          </a:prstGeom>
          <a:noFill/>
          <a:ln w="9525">
            <a:noFill/>
            <a:miter lim="800000"/>
            <a:headEnd/>
            <a:tailEnd/>
          </a:ln>
        </p:spPr>
        <p:txBody>
          <a:bodyPr wrap="square">
            <a:spAutoFit/>
          </a:bodyPr>
          <a:lstStyle/>
          <a:p>
            <a:pPr defTabSz="457200"/>
            <a:r>
              <a:rPr lang="en-US" sz="1200" b="1" dirty="0">
                <a:solidFill>
                  <a:srgbClr val="3F4727"/>
                </a:solidFill>
                <a:latin typeface="Calibri" pitchFamily="34" charset="0"/>
              </a:rPr>
              <a:t>The Governor submits 2025-27 biennial and 2025 supplemental budget proposals</a:t>
            </a:r>
          </a:p>
        </p:txBody>
      </p:sp>
      <p:sp>
        <p:nvSpPr>
          <p:cNvPr id="27" name="TextBox 22">
            <a:extLst>
              <a:ext uri="{FF2B5EF4-FFF2-40B4-BE49-F238E27FC236}">
                <a16:creationId xmlns:a16="http://schemas.microsoft.com/office/drawing/2014/main" id="{6CF6D21C-613E-2FC1-8354-6EE9FFB4A958}"/>
              </a:ext>
            </a:extLst>
          </p:cNvPr>
          <p:cNvSpPr txBox="1">
            <a:spLocks noChangeArrowheads="1"/>
          </p:cNvSpPr>
          <p:nvPr/>
        </p:nvSpPr>
        <p:spPr bwMode="auto">
          <a:xfrm>
            <a:off x="6592927" y="3642200"/>
            <a:ext cx="1471836" cy="646331"/>
          </a:xfrm>
          <a:prstGeom prst="rect">
            <a:avLst/>
          </a:prstGeom>
          <a:noFill/>
          <a:ln w="9525">
            <a:noFill/>
            <a:miter lim="800000"/>
            <a:headEnd/>
            <a:tailEnd/>
          </a:ln>
        </p:spPr>
        <p:txBody>
          <a:bodyPr wrap="square">
            <a:spAutoFit/>
          </a:bodyPr>
          <a:lstStyle/>
          <a:p>
            <a:pPr defTabSz="457200"/>
            <a:r>
              <a:rPr lang="en-US" sz="1200" b="1" dirty="0">
                <a:solidFill>
                  <a:srgbClr val="3F4727"/>
                </a:solidFill>
                <a:latin typeface="Calibri" pitchFamily="34" charset="0"/>
              </a:rPr>
              <a:t>Agencies submit 2025 budget requests</a:t>
            </a:r>
          </a:p>
        </p:txBody>
      </p:sp>
      <p:cxnSp>
        <p:nvCxnSpPr>
          <p:cNvPr id="28" name="Straight Arrow Connector 20">
            <a:extLst>
              <a:ext uri="{FF2B5EF4-FFF2-40B4-BE49-F238E27FC236}">
                <a16:creationId xmlns:a16="http://schemas.microsoft.com/office/drawing/2014/main" id="{F6A87E0E-413E-EE63-2911-B71746C5AF59}"/>
              </a:ext>
            </a:extLst>
          </p:cNvPr>
          <p:cNvCxnSpPr>
            <a:cxnSpLocks noChangeShapeType="1"/>
          </p:cNvCxnSpPr>
          <p:nvPr/>
        </p:nvCxnSpPr>
        <p:spPr bwMode="auto">
          <a:xfrm>
            <a:off x="7308114" y="2520583"/>
            <a:ext cx="19461" cy="1885092"/>
          </a:xfrm>
          <a:prstGeom prst="straightConnector1">
            <a:avLst/>
          </a:prstGeom>
          <a:noFill/>
          <a:ln w="9525" algn="ctr">
            <a:solidFill>
              <a:schemeClr val="tx1"/>
            </a:solidFill>
            <a:round/>
            <a:headEnd/>
            <a:tailEnd type="arrow" w="med" len="med"/>
          </a:ln>
        </p:spPr>
      </p:cxnSp>
      <p:cxnSp>
        <p:nvCxnSpPr>
          <p:cNvPr id="37" name="Straight Arrow Connector 19">
            <a:extLst>
              <a:ext uri="{FF2B5EF4-FFF2-40B4-BE49-F238E27FC236}">
                <a16:creationId xmlns:a16="http://schemas.microsoft.com/office/drawing/2014/main" id="{C97EFF17-95DD-121E-A769-030B08A403FA}"/>
              </a:ext>
            </a:extLst>
          </p:cNvPr>
          <p:cNvCxnSpPr>
            <a:cxnSpLocks noChangeShapeType="1"/>
          </p:cNvCxnSpPr>
          <p:nvPr/>
        </p:nvCxnSpPr>
        <p:spPr bwMode="auto">
          <a:xfrm>
            <a:off x="8763491" y="2511853"/>
            <a:ext cx="0" cy="2414715"/>
          </a:xfrm>
          <a:prstGeom prst="straightConnector1">
            <a:avLst/>
          </a:prstGeom>
          <a:noFill/>
          <a:ln w="9525" algn="ctr">
            <a:solidFill>
              <a:schemeClr val="tx1"/>
            </a:solidFill>
            <a:round/>
            <a:headEnd/>
            <a:tailEnd type="arrow" w="med" len="med"/>
          </a:ln>
        </p:spPr>
      </p:cxnSp>
    </p:spTree>
    <p:extLst>
      <p:ext uri="{BB962C8B-B14F-4D97-AF65-F5344CB8AC3E}">
        <p14:creationId xmlns:p14="http://schemas.microsoft.com/office/powerpoint/2010/main" val="3538894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999877" y="185264"/>
            <a:ext cx="9493682" cy="1015664"/>
          </a:xfrm>
          <a:prstGeom prst="rect">
            <a:avLst/>
          </a:prstGeom>
        </p:spPr>
        <p:txBody>
          <a:bodyPr vert="horz" anchor="b">
            <a:normAutofit/>
            <a:scene3d>
              <a:camera prst="orthographicFront"/>
              <a:lightRig rig="soft" dir="t"/>
            </a:scene3d>
            <a:sp3d prstMaterial="softEdge">
              <a:bevelT w="25400" h="25400"/>
            </a:sp3d>
          </a:bodyPr>
          <a:lstStyle>
            <a:lvl1pPr defTabSz="914400">
              <a:lnSpc>
                <a:spcPct val="90000"/>
              </a:lnSpc>
              <a:spcBef>
                <a:spcPct val="0"/>
              </a:spcBef>
              <a:buNone/>
              <a:defRPr sz="3000" b="1">
                <a:effectLst>
                  <a:outerShdw blurRad="38100" dist="38100" dir="2700000" algn="tl">
                    <a:srgbClr val="000000">
                      <a:alpha val="43137"/>
                    </a:srgbClr>
                  </a:outerShdw>
                </a:effectLst>
                <a:latin typeface="+mj-lt"/>
                <a:ea typeface="+mj-ea"/>
                <a:cs typeface="+mj-cs"/>
              </a:defRPr>
            </a:lvl1pPr>
          </a:lstStyle>
          <a:p>
            <a:r>
              <a:rPr lang="en-US" dirty="0"/>
              <a:t>There are actually </a:t>
            </a:r>
            <a:r>
              <a:rPr lang="en-US" u="sng" dirty="0"/>
              <a:t>three</a:t>
            </a:r>
            <a:r>
              <a:rPr lang="en-US" dirty="0"/>
              <a:t> different budgets totaling $156 billion for the 2021-23 biennium after the 2022 supplemental. </a:t>
            </a:r>
          </a:p>
        </p:txBody>
      </p:sp>
      <p:sp>
        <p:nvSpPr>
          <p:cNvPr id="22" name="TextBox 21"/>
          <p:cNvSpPr txBox="1"/>
          <p:nvPr/>
        </p:nvSpPr>
        <p:spPr>
          <a:xfrm>
            <a:off x="1828800" y="1313287"/>
            <a:ext cx="1180131" cy="461665"/>
          </a:xfrm>
          <a:prstGeom prst="rect">
            <a:avLst/>
          </a:prstGeom>
          <a:noFill/>
        </p:spPr>
        <p:txBody>
          <a:bodyPr wrap="none" rtlCol="0">
            <a:spAutoFit/>
          </a:bodyPr>
          <a:lstStyle/>
          <a:p>
            <a:r>
              <a:rPr lang="en-US" sz="1200" b="1" dirty="0">
                <a:ln w="1905"/>
                <a:solidFill>
                  <a:sysClr val="windowText" lastClr="000000"/>
                </a:solidFill>
                <a:effectLst>
                  <a:outerShdw blurRad="38100" dist="38100" dir="2700000" algn="tl">
                    <a:srgbClr val="000000">
                      <a:alpha val="43137"/>
                    </a:srgbClr>
                  </a:outerShdw>
                </a:effectLst>
                <a:latin typeface="Arial" charset="0"/>
              </a:rPr>
              <a:t>($ in millions)</a:t>
            </a:r>
          </a:p>
          <a:p>
            <a:endParaRPr lang="en-US" sz="1200" dirty="0">
              <a:effectLst>
                <a:outerShdw blurRad="38100" dist="38100" dir="2700000" algn="tl">
                  <a:srgbClr val="000000">
                    <a:alpha val="43137"/>
                  </a:srgbClr>
                </a:outerShdw>
              </a:effectLst>
            </a:endParaRPr>
          </a:p>
        </p:txBody>
      </p:sp>
      <p:graphicFrame>
        <p:nvGraphicFramePr>
          <p:cNvPr id="24" name="Chart 23"/>
          <p:cNvGraphicFramePr/>
          <p:nvPr>
            <p:extLst>
              <p:ext uri="{D42A27DB-BD31-4B8C-83A1-F6EECF244321}">
                <p14:modId xmlns:p14="http://schemas.microsoft.com/office/powerpoint/2010/main" val="2894813638"/>
              </p:ext>
            </p:extLst>
          </p:nvPr>
        </p:nvGraphicFramePr>
        <p:xfrm>
          <a:off x="1828800" y="1560159"/>
          <a:ext cx="7438031" cy="487013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5" name="Chart 24"/>
          <p:cNvGraphicFramePr/>
          <p:nvPr/>
        </p:nvGraphicFramePr>
        <p:xfrm>
          <a:off x="4530303" y="1447800"/>
          <a:ext cx="3004489" cy="22225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6" name="Chart 25"/>
          <p:cNvGraphicFramePr/>
          <p:nvPr/>
        </p:nvGraphicFramePr>
        <p:xfrm>
          <a:off x="5139903" y="3072792"/>
          <a:ext cx="3424584" cy="260241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7" name="Chart 26"/>
          <p:cNvGraphicFramePr/>
          <p:nvPr/>
        </p:nvGraphicFramePr>
        <p:xfrm>
          <a:off x="7730704" y="3463023"/>
          <a:ext cx="2632496" cy="2332304"/>
        </p:xfrm>
        <a:graphic>
          <a:graphicData uri="http://schemas.openxmlformats.org/drawingml/2006/chart">
            <c:chart xmlns:c="http://schemas.openxmlformats.org/drawingml/2006/chart" xmlns:r="http://schemas.openxmlformats.org/officeDocument/2006/relationships" r:id="rId6"/>
          </a:graphicData>
        </a:graphic>
      </p:graphicFrame>
      <p:sp>
        <p:nvSpPr>
          <p:cNvPr id="2" name="Date Placeholder 1">
            <a:extLst>
              <a:ext uri="{FF2B5EF4-FFF2-40B4-BE49-F238E27FC236}">
                <a16:creationId xmlns:a16="http://schemas.microsoft.com/office/drawing/2014/main" id="{00E41B08-B99F-415D-9D81-BF09FF455AD1}"/>
              </a:ext>
            </a:extLst>
          </p:cNvPr>
          <p:cNvSpPr>
            <a:spLocks noGrp="1"/>
          </p:cNvSpPr>
          <p:nvPr>
            <p:ph type="dt" sz="half" idx="10"/>
          </p:nvPr>
        </p:nvSpPr>
        <p:spPr/>
        <p:txBody>
          <a:bodyPr/>
          <a:lstStyle/>
          <a:p>
            <a:r>
              <a:rPr lang="en-US"/>
              <a:t>DECEMBER 12, 2022</a:t>
            </a:r>
            <a:endParaRPr lang="en-US" dirty="0"/>
          </a:p>
        </p:txBody>
      </p:sp>
      <p:sp>
        <p:nvSpPr>
          <p:cNvPr id="4" name="Footer Placeholder 3">
            <a:extLst>
              <a:ext uri="{FF2B5EF4-FFF2-40B4-BE49-F238E27FC236}">
                <a16:creationId xmlns:a16="http://schemas.microsoft.com/office/drawing/2014/main" id="{FD457337-73BB-4570-8564-36387E280597}"/>
              </a:ext>
            </a:extLst>
          </p:cNvPr>
          <p:cNvSpPr>
            <a:spLocks noGrp="1"/>
          </p:cNvSpPr>
          <p:nvPr>
            <p:ph type="ftr" sz="quarter" idx="11"/>
          </p:nvPr>
        </p:nvSpPr>
        <p:spPr/>
        <p:txBody>
          <a:bodyPr/>
          <a:lstStyle/>
          <a:p>
            <a:r>
              <a:rPr lang="en-US"/>
              <a:t>Office of Program Research &amp; Senate Committee Services</a:t>
            </a:r>
            <a:endParaRPr lang="en-US" dirty="0"/>
          </a:p>
        </p:txBody>
      </p:sp>
      <p:sp>
        <p:nvSpPr>
          <p:cNvPr id="3" name="Slide Number Placeholder 2">
            <a:extLst>
              <a:ext uri="{FF2B5EF4-FFF2-40B4-BE49-F238E27FC236}">
                <a16:creationId xmlns:a16="http://schemas.microsoft.com/office/drawing/2014/main" id="{69549E1C-CE13-487B-850C-4DC7028CB1CA}"/>
              </a:ext>
            </a:extLst>
          </p:cNvPr>
          <p:cNvSpPr>
            <a:spLocks noGrp="1"/>
          </p:cNvSpPr>
          <p:nvPr>
            <p:ph type="sldNum" sz="quarter" idx="12"/>
          </p:nvPr>
        </p:nvSpPr>
        <p:spPr/>
        <p:txBody>
          <a:bodyPr/>
          <a:lstStyle/>
          <a:p>
            <a:fld id="{082CDAE6-16C1-4895-AF09-26FA4AE9772D}" type="slidenum">
              <a:rPr lang="en-US" smtClean="0"/>
              <a:t>3</a:t>
            </a:fld>
            <a:endParaRPr lang="en-US" dirty="0"/>
          </a:p>
        </p:txBody>
      </p:sp>
      <p:sp>
        <p:nvSpPr>
          <p:cNvPr id="5" name="TextBox 4">
            <a:extLst>
              <a:ext uri="{FF2B5EF4-FFF2-40B4-BE49-F238E27FC236}">
                <a16:creationId xmlns:a16="http://schemas.microsoft.com/office/drawing/2014/main" id="{06390D88-6215-6877-0D3B-4CCD7FBC8569}"/>
              </a:ext>
            </a:extLst>
          </p:cNvPr>
          <p:cNvSpPr txBox="1"/>
          <p:nvPr/>
        </p:nvSpPr>
        <p:spPr>
          <a:xfrm>
            <a:off x="7103580" y="1874380"/>
            <a:ext cx="3389979" cy="1015663"/>
          </a:xfrm>
          <a:prstGeom prst="rect">
            <a:avLst/>
          </a:prstGeom>
          <a:noFill/>
        </p:spPr>
        <p:txBody>
          <a:bodyPr wrap="square" rtlCol="0">
            <a:spAutoFit/>
          </a:bodyPr>
          <a:lstStyle/>
          <a:p>
            <a:r>
              <a:rPr lang="en-US" sz="1200" u="sng" dirty="0"/>
              <a:t>Note</a:t>
            </a:r>
            <a:r>
              <a:rPr lang="en-US" sz="1200" dirty="0"/>
              <a:t>:  Near General Fund-Outlook (NGF-O) is the term used to describe the state funds subject to the four-year balanced operating budget requirement. Operating includes debt service paid on general obligation bonds in the Capital budget.</a:t>
            </a:r>
          </a:p>
        </p:txBody>
      </p:sp>
    </p:spTree>
    <p:extLst>
      <p:ext uri="{BB962C8B-B14F-4D97-AF65-F5344CB8AC3E}">
        <p14:creationId xmlns:p14="http://schemas.microsoft.com/office/powerpoint/2010/main" val="2039913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C42EB4D-B676-4E65-9180-DED68E15D7B0}"/>
              </a:ext>
            </a:extLst>
          </p:cNvPr>
          <p:cNvSpPr>
            <a:spLocks noGrp="1"/>
          </p:cNvSpPr>
          <p:nvPr>
            <p:ph type="dt" sz="half" idx="10"/>
          </p:nvPr>
        </p:nvSpPr>
        <p:spPr/>
        <p:txBody>
          <a:bodyPr/>
          <a:lstStyle/>
          <a:p>
            <a:r>
              <a:rPr lang="en-US"/>
              <a:t>DECEMBER 12, 2022</a:t>
            </a:r>
            <a:endParaRPr lang="en-US" dirty="0"/>
          </a:p>
        </p:txBody>
      </p:sp>
      <p:sp>
        <p:nvSpPr>
          <p:cNvPr id="7" name="Footer Placeholder 6">
            <a:extLst>
              <a:ext uri="{FF2B5EF4-FFF2-40B4-BE49-F238E27FC236}">
                <a16:creationId xmlns:a16="http://schemas.microsoft.com/office/drawing/2014/main" id="{E695D78D-9CC3-4880-A10A-3780F9AE52AA}"/>
              </a:ext>
            </a:extLst>
          </p:cNvPr>
          <p:cNvSpPr>
            <a:spLocks noGrp="1"/>
          </p:cNvSpPr>
          <p:nvPr>
            <p:ph type="ftr" sz="quarter" idx="11"/>
          </p:nvPr>
        </p:nvSpPr>
        <p:spPr/>
        <p:txBody>
          <a:bodyPr/>
          <a:lstStyle/>
          <a:p>
            <a:r>
              <a:rPr lang="en-US"/>
              <a:t>Office of Program Research &amp; Senate Committee Services</a:t>
            </a:r>
            <a:endParaRPr lang="en-US" dirty="0"/>
          </a:p>
        </p:txBody>
      </p:sp>
      <p:sp>
        <p:nvSpPr>
          <p:cNvPr id="5" name="Slide Number Placeholder 4">
            <a:extLst>
              <a:ext uri="{FF2B5EF4-FFF2-40B4-BE49-F238E27FC236}">
                <a16:creationId xmlns:a16="http://schemas.microsoft.com/office/drawing/2014/main" id="{D1B9D3C3-DF26-49B9-8E6B-D2FC0C61D753}"/>
              </a:ext>
            </a:extLst>
          </p:cNvPr>
          <p:cNvSpPr>
            <a:spLocks noGrp="1"/>
          </p:cNvSpPr>
          <p:nvPr>
            <p:ph type="sldNum" sz="quarter" idx="12"/>
          </p:nvPr>
        </p:nvSpPr>
        <p:spPr/>
        <p:txBody>
          <a:bodyPr/>
          <a:lstStyle/>
          <a:p>
            <a:fld id="{082CDAE6-16C1-4895-AF09-26FA4AE9772D}" type="slidenum">
              <a:rPr lang="en-US" smtClean="0"/>
              <a:t>4</a:t>
            </a:fld>
            <a:endParaRPr lang="en-US" dirty="0"/>
          </a:p>
        </p:txBody>
      </p:sp>
      <p:sp>
        <p:nvSpPr>
          <p:cNvPr id="6147" name="Title 1"/>
          <p:cNvSpPr>
            <a:spLocks noGrp="1"/>
          </p:cNvSpPr>
          <p:nvPr>
            <p:ph type="title" idx="4294967295"/>
          </p:nvPr>
        </p:nvSpPr>
        <p:spPr>
          <a:xfrm>
            <a:off x="525042" y="763250"/>
            <a:ext cx="11267768" cy="636587"/>
          </a:xfrm>
        </p:spPr>
        <p:txBody>
          <a:bodyPr>
            <a:noAutofit/>
          </a:bodyPr>
          <a:lstStyle/>
          <a:p>
            <a:pPr>
              <a:lnSpc>
                <a:spcPct val="100000"/>
              </a:lnSpc>
            </a:pPr>
            <a:r>
              <a:rPr lang="en-US" sz="1600" dirty="0">
                <a:effectLst/>
              </a:rPr>
              <a:t>Although the Legislature spends the majority of its time on funds subject to the four-year balanced budget requirement, approximately half of operating budget spending is from other accounts.</a:t>
            </a:r>
          </a:p>
        </p:txBody>
      </p:sp>
      <p:graphicFrame>
        <p:nvGraphicFramePr>
          <p:cNvPr id="6" name="Content Placeholder 4"/>
          <p:cNvGraphicFramePr>
            <a:graphicFrameLocks noGrp="1"/>
          </p:cNvGraphicFramePr>
          <p:nvPr>
            <p:ph idx="4294967295"/>
            <p:extLst>
              <p:ext uri="{D42A27DB-BD31-4B8C-83A1-F6EECF244321}">
                <p14:modId xmlns:p14="http://schemas.microsoft.com/office/powerpoint/2010/main" val="2939704976"/>
              </p:ext>
            </p:extLst>
          </p:nvPr>
        </p:nvGraphicFramePr>
        <p:xfrm>
          <a:off x="1313098" y="1613588"/>
          <a:ext cx="8153400" cy="3733800"/>
        </p:xfrm>
        <a:graphic>
          <a:graphicData uri="http://schemas.openxmlformats.org/drawingml/2006/chart">
            <c:chart xmlns:c="http://schemas.openxmlformats.org/drawingml/2006/chart" xmlns:r="http://schemas.openxmlformats.org/officeDocument/2006/relationships" r:id="rId3"/>
          </a:graphicData>
        </a:graphic>
      </p:graphicFrame>
      <p:sp>
        <p:nvSpPr>
          <p:cNvPr id="6149" name="TextBox 7"/>
          <p:cNvSpPr txBox="1">
            <a:spLocks noChangeArrowheads="1"/>
          </p:cNvSpPr>
          <p:nvPr/>
        </p:nvSpPr>
        <p:spPr bwMode="auto">
          <a:xfrm>
            <a:off x="2240772" y="5479553"/>
            <a:ext cx="6705600" cy="338554"/>
          </a:xfrm>
          <a:prstGeom prst="rect">
            <a:avLst/>
          </a:prstGeom>
          <a:noFill/>
          <a:ln w="9525">
            <a:noFill/>
            <a:miter lim="800000"/>
            <a:headEnd/>
            <a:tailEnd/>
          </a:ln>
        </p:spPr>
        <p:txBody>
          <a:bodyPr wrap="square">
            <a:spAutoFit/>
          </a:bodyPr>
          <a:lstStyle/>
          <a:p>
            <a:pPr algn="ctr" eaLnBrk="0" hangingPunct="0"/>
            <a:r>
              <a:rPr lang="en-US" sz="1600" b="1" i="1" dirty="0">
                <a:solidFill>
                  <a:prstClr val="black"/>
                </a:solidFill>
                <a:latin typeface="Arial" charset="0"/>
              </a:rPr>
              <a:t>2021-23 (Incl. 2022 Supp) Total Budgeted Funds = $130.9 Billion </a:t>
            </a:r>
          </a:p>
        </p:txBody>
      </p:sp>
      <p:sp>
        <p:nvSpPr>
          <p:cNvPr id="2" name="TextBox 1"/>
          <p:cNvSpPr txBox="1"/>
          <p:nvPr/>
        </p:nvSpPr>
        <p:spPr>
          <a:xfrm>
            <a:off x="2743201" y="5859582"/>
            <a:ext cx="5007339" cy="461665"/>
          </a:xfrm>
          <a:prstGeom prst="rect">
            <a:avLst/>
          </a:prstGeom>
          <a:noFill/>
        </p:spPr>
        <p:txBody>
          <a:bodyPr wrap="square" rtlCol="0">
            <a:spAutoFit/>
          </a:bodyPr>
          <a:lstStyle/>
          <a:p>
            <a:r>
              <a:rPr lang="en-US" sz="1200" dirty="0"/>
              <a:t>* Includes funds subject to the Outlook</a:t>
            </a:r>
          </a:p>
          <a:p>
            <a:r>
              <a:rPr lang="en-US" sz="1200" dirty="0"/>
              <a:t>** Includes funds 143, 145, 148, 149, and 505</a:t>
            </a:r>
          </a:p>
        </p:txBody>
      </p:sp>
      <p:sp>
        <p:nvSpPr>
          <p:cNvPr id="3" name="TextBox 2"/>
          <p:cNvSpPr txBox="1"/>
          <p:nvPr/>
        </p:nvSpPr>
        <p:spPr>
          <a:xfrm>
            <a:off x="2667000" y="91441"/>
            <a:ext cx="7498080" cy="636707"/>
          </a:xfrm>
          <a:prstGeom prst="rect">
            <a:avLst/>
          </a:prstGeom>
        </p:spPr>
        <p:txBody>
          <a:bodyPr vert="horz" anchor="b">
            <a:normAutofit/>
            <a:scene3d>
              <a:camera prst="orthographicFront"/>
              <a:lightRig rig="soft" dir="t"/>
            </a:scene3d>
            <a:sp3d prstMaterial="softEdge">
              <a:bevelT w="25400" h="25400"/>
            </a:sp3d>
          </a:bodyPr>
          <a:lstStyle>
            <a:defPPr>
              <a:defRPr lang="en-US"/>
            </a:defPPr>
            <a:lvl1pPr defTabSz="914400">
              <a:lnSpc>
                <a:spcPct val="90000"/>
              </a:lnSpc>
              <a:spcBef>
                <a:spcPct val="0"/>
              </a:spcBef>
              <a:buNone/>
              <a:defRPr sz="3000" b="1">
                <a:effectLst>
                  <a:outerShdw blurRad="38100" dist="38100" dir="2700000" algn="tl">
                    <a:srgbClr val="000000">
                      <a:alpha val="43137"/>
                    </a:srgbClr>
                  </a:outerShdw>
                </a:effectLst>
                <a:latin typeface="+mj-lt"/>
                <a:ea typeface="+mj-ea"/>
                <a:cs typeface="+mj-cs"/>
              </a:defRPr>
            </a:lvl1pPr>
          </a:lstStyle>
          <a:p>
            <a:r>
              <a:rPr lang="en-US" dirty="0"/>
              <a:t>Where Does the Money Come From?</a:t>
            </a:r>
          </a:p>
        </p:txBody>
      </p:sp>
    </p:spTree>
    <p:extLst>
      <p:ext uri="{BB962C8B-B14F-4D97-AF65-F5344CB8AC3E}">
        <p14:creationId xmlns:p14="http://schemas.microsoft.com/office/powerpoint/2010/main" val="3795497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10301288" y="6491289"/>
            <a:ext cx="366712" cy="365125"/>
          </a:xfrm>
        </p:spPr>
        <p:txBody>
          <a:bodyPr/>
          <a:lstStyle/>
          <a:p>
            <a:pPr defTabSz="457200"/>
            <a:fld id="{32A070E2-8C61-4375-8BB8-7FD6A0054201}" type="slidenum">
              <a:rPr lang="en-US">
                <a:solidFill>
                  <a:srgbClr val="3F4727"/>
                </a:solidFill>
                <a:latin typeface="Calibri"/>
              </a:rPr>
              <a:pPr defTabSz="457200"/>
              <a:t>5</a:t>
            </a:fld>
            <a:endParaRPr lang="en-US">
              <a:solidFill>
                <a:srgbClr val="3F4727"/>
              </a:solidFill>
              <a:latin typeface="Calibri"/>
            </a:endParaRPr>
          </a:p>
        </p:txBody>
      </p:sp>
      <p:sp>
        <p:nvSpPr>
          <p:cNvPr id="162820" name="Title 1"/>
          <p:cNvSpPr>
            <a:spLocks noGrp="1"/>
          </p:cNvSpPr>
          <p:nvPr>
            <p:ph type="title" idx="4294967295"/>
          </p:nvPr>
        </p:nvSpPr>
        <p:spPr bwMode="auto">
          <a:xfrm>
            <a:off x="782156" y="66448"/>
            <a:ext cx="10627688" cy="1045671"/>
          </a:xfrm>
          <a:prstGeom prst="rect">
            <a:avLst/>
          </a:prstGeom>
        </p:spPr>
        <p:txBody>
          <a:bodyPr vert="horz" anchor="b">
            <a:normAutofit fontScale="90000"/>
            <a:scene3d>
              <a:camera prst="orthographicFront"/>
              <a:lightRig rig="soft" dir="t"/>
            </a:scene3d>
            <a:sp3d prstMaterial="softEdge">
              <a:bevelT w="25400" h="25400"/>
            </a:sp3d>
          </a:bodyPr>
          <a:lstStyle/>
          <a:p>
            <a:r>
              <a:rPr lang="en-US" dirty="0"/>
              <a:t>Getting to the 2023-25 Budget Starting Point</a:t>
            </a:r>
          </a:p>
        </p:txBody>
      </p:sp>
      <p:sp>
        <p:nvSpPr>
          <p:cNvPr id="3" name="Rectangle 2"/>
          <p:cNvSpPr/>
          <p:nvPr/>
        </p:nvSpPr>
        <p:spPr>
          <a:xfrm>
            <a:off x="1825853" y="1461368"/>
            <a:ext cx="838200" cy="3733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eaLnBrk="0" hangingPunct="0">
              <a:defRPr/>
            </a:pPr>
            <a:endParaRPr lang="en-US">
              <a:solidFill>
                <a:prstClr val="white"/>
              </a:solidFill>
              <a:latin typeface="Calibri"/>
            </a:endParaRPr>
          </a:p>
        </p:txBody>
      </p:sp>
      <p:sp>
        <p:nvSpPr>
          <p:cNvPr id="162822" name="TextBox 3"/>
          <p:cNvSpPr txBox="1">
            <a:spLocks noChangeArrowheads="1"/>
          </p:cNvSpPr>
          <p:nvPr/>
        </p:nvSpPr>
        <p:spPr bwMode="auto">
          <a:xfrm>
            <a:off x="1444853" y="1100293"/>
            <a:ext cx="2362200" cy="307777"/>
          </a:xfrm>
          <a:prstGeom prst="rect">
            <a:avLst/>
          </a:prstGeom>
          <a:noFill/>
          <a:ln w="9525">
            <a:noFill/>
            <a:miter lim="800000"/>
            <a:headEnd/>
            <a:tailEnd/>
          </a:ln>
        </p:spPr>
        <p:txBody>
          <a:bodyPr wrap="square">
            <a:spAutoFit/>
          </a:bodyPr>
          <a:lstStyle/>
          <a:p>
            <a:pPr defTabSz="457200" eaLnBrk="0" fontAlgn="base" hangingPunct="0">
              <a:spcBef>
                <a:spcPct val="0"/>
              </a:spcBef>
              <a:spcAft>
                <a:spcPct val="0"/>
              </a:spcAft>
            </a:pPr>
            <a:r>
              <a:rPr lang="en-US" sz="1400" dirty="0">
                <a:solidFill>
                  <a:srgbClr val="3F4727"/>
                </a:solidFill>
                <a:latin typeface="Calibri" pitchFamily="34" charset="0"/>
              </a:rPr>
              <a:t>$64.1 billion NGF-O</a:t>
            </a:r>
          </a:p>
        </p:txBody>
      </p:sp>
      <p:sp>
        <p:nvSpPr>
          <p:cNvPr id="162823" name="TextBox 4"/>
          <p:cNvSpPr txBox="1">
            <a:spLocks noChangeArrowheads="1"/>
          </p:cNvSpPr>
          <p:nvPr/>
        </p:nvSpPr>
        <p:spPr bwMode="auto">
          <a:xfrm>
            <a:off x="1444853" y="5195168"/>
            <a:ext cx="1677126" cy="369332"/>
          </a:xfrm>
          <a:prstGeom prst="rect">
            <a:avLst/>
          </a:prstGeom>
          <a:noFill/>
          <a:ln w="9525">
            <a:noFill/>
            <a:miter lim="800000"/>
            <a:headEnd/>
            <a:tailEnd/>
          </a:ln>
        </p:spPr>
        <p:txBody>
          <a:bodyPr wrap="none">
            <a:spAutoFit/>
          </a:bodyPr>
          <a:lstStyle/>
          <a:p>
            <a:pPr defTabSz="457200" eaLnBrk="0" fontAlgn="base" hangingPunct="0">
              <a:spcBef>
                <a:spcPct val="0"/>
              </a:spcBef>
              <a:spcAft>
                <a:spcPct val="0"/>
              </a:spcAft>
            </a:pPr>
            <a:r>
              <a:rPr lang="en-US" dirty="0">
                <a:solidFill>
                  <a:prstClr val="black"/>
                </a:solidFill>
                <a:latin typeface="Calibri" pitchFamily="34" charset="0"/>
              </a:rPr>
              <a:t>2021-23 Budget</a:t>
            </a:r>
          </a:p>
        </p:txBody>
      </p:sp>
      <p:sp>
        <p:nvSpPr>
          <p:cNvPr id="162824" name="TextBox 5"/>
          <p:cNvSpPr txBox="1">
            <a:spLocks noChangeArrowheads="1"/>
          </p:cNvSpPr>
          <p:nvPr/>
        </p:nvSpPr>
        <p:spPr bwMode="auto">
          <a:xfrm>
            <a:off x="4111853" y="1189906"/>
            <a:ext cx="2895600" cy="1754326"/>
          </a:xfrm>
          <a:prstGeom prst="rect">
            <a:avLst/>
          </a:prstGeom>
          <a:noFill/>
          <a:ln w="9525">
            <a:noFill/>
            <a:miter lim="800000"/>
            <a:headEnd/>
            <a:tailEnd/>
          </a:ln>
        </p:spPr>
        <p:txBody>
          <a:bodyPr>
            <a:spAutoFit/>
          </a:bodyPr>
          <a:lstStyle/>
          <a:p>
            <a:pPr defTabSz="457200" eaLnBrk="0" fontAlgn="base" hangingPunct="0">
              <a:spcBef>
                <a:spcPct val="0"/>
              </a:spcBef>
              <a:spcAft>
                <a:spcPct val="0"/>
              </a:spcAft>
            </a:pPr>
            <a:r>
              <a:rPr lang="en-US" dirty="0">
                <a:solidFill>
                  <a:prstClr val="black"/>
                </a:solidFill>
                <a:latin typeface="Calibri" pitchFamily="34" charset="0"/>
              </a:rPr>
              <a:t>“</a:t>
            </a:r>
            <a:r>
              <a:rPr lang="en-US" sz="1400" dirty="0">
                <a:solidFill>
                  <a:prstClr val="black"/>
                </a:solidFill>
                <a:latin typeface="Calibri" pitchFamily="34" charset="0"/>
              </a:rPr>
              <a:t>Carry forward” </a:t>
            </a:r>
          </a:p>
          <a:p>
            <a:pPr defTabSz="457200" eaLnBrk="0" fontAlgn="base" hangingPunct="0">
              <a:spcBef>
                <a:spcPct val="0"/>
              </a:spcBef>
              <a:spcAft>
                <a:spcPct val="0"/>
              </a:spcAft>
            </a:pPr>
            <a:r>
              <a:rPr lang="en-US" sz="1400" dirty="0">
                <a:solidFill>
                  <a:prstClr val="black"/>
                </a:solidFill>
                <a:latin typeface="Calibri" pitchFamily="34" charset="0"/>
              </a:rPr>
              <a:t>2021 and 2022 Legislative budget decisions into the next biennium.* </a:t>
            </a:r>
          </a:p>
          <a:p>
            <a:pPr defTabSz="457200" eaLnBrk="0" fontAlgn="base" hangingPunct="0">
              <a:spcBef>
                <a:spcPct val="0"/>
              </a:spcBef>
              <a:spcAft>
                <a:spcPct val="0"/>
              </a:spcAft>
            </a:pPr>
            <a:r>
              <a:rPr lang="en-US" sz="1400" dirty="0">
                <a:solidFill>
                  <a:prstClr val="black"/>
                </a:solidFill>
                <a:latin typeface="Calibri" pitchFamily="34" charset="0"/>
              </a:rPr>
              <a:t>Take current appropriations and:</a:t>
            </a:r>
          </a:p>
          <a:p>
            <a:pPr lvl="1" defTabSz="457200" eaLnBrk="0" fontAlgn="base" hangingPunct="0">
              <a:spcBef>
                <a:spcPct val="0"/>
              </a:spcBef>
              <a:spcAft>
                <a:spcPct val="0"/>
              </a:spcAft>
              <a:buFont typeface="Arial" charset="0"/>
              <a:buChar char="•"/>
            </a:pPr>
            <a:r>
              <a:rPr lang="en-US" sz="1200" dirty="0">
                <a:solidFill>
                  <a:prstClr val="black"/>
                </a:solidFill>
                <a:latin typeface="Calibri" pitchFamily="34" charset="0"/>
              </a:rPr>
              <a:t> </a:t>
            </a:r>
            <a:r>
              <a:rPr lang="en-US" sz="1200" dirty="0" err="1">
                <a:solidFill>
                  <a:prstClr val="black"/>
                </a:solidFill>
                <a:latin typeface="Calibri" pitchFamily="34" charset="0"/>
              </a:rPr>
              <a:t>Biennialize</a:t>
            </a:r>
            <a:r>
              <a:rPr lang="en-US" sz="1200" dirty="0">
                <a:solidFill>
                  <a:prstClr val="black"/>
                </a:solidFill>
                <a:latin typeface="Calibri" pitchFamily="34" charset="0"/>
              </a:rPr>
              <a:t> ongoing appropriations and reductions.</a:t>
            </a:r>
          </a:p>
          <a:p>
            <a:pPr lvl="1" defTabSz="457200" eaLnBrk="0" fontAlgn="base" hangingPunct="0">
              <a:spcBef>
                <a:spcPct val="0"/>
              </a:spcBef>
              <a:spcAft>
                <a:spcPct val="0"/>
              </a:spcAft>
              <a:buFont typeface="Arial" charset="0"/>
              <a:buChar char="•"/>
            </a:pPr>
            <a:r>
              <a:rPr lang="en-US" sz="1200" dirty="0">
                <a:solidFill>
                  <a:prstClr val="black"/>
                </a:solidFill>
                <a:latin typeface="Calibri" pitchFamily="34" charset="0"/>
              </a:rPr>
              <a:t>Remove one-time appropriations and reductions.</a:t>
            </a:r>
          </a:p>
        </p:txBody>
      </p:sp>
      <p:sp>
        <p:nvSpPr>
          <p:cNvPr id="7" name="Rectangle 6"/>
          <p:cNvSpPr/>
          <p:nvPr/>
        </p:nvSpPr>
        <p:spPr>
          <a:xfrm>
            <a:off x="8683853" y="1461368"/>
            <a:ext cx="838200" cy="3733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eaLnBrk="0" hangingPunct="0">
              <a:defRPr/>
            </a:pPr>
            <a:endParaRPr lang="en-US">
              <a:solidFill>
                <a:prstClr val="white"/>
              </a:solidFill>
              <a:latin typeface="Calibri"/>
            </a:endParaRPr>
          </a:p>
        </p:txBody>
      </p:sp>
      <p:sp>
        <p:nvSpPr>
          <p:cNvPr id="162826" name="TextBox 7"/>
          <p:cNvSpPr txBox="1">
            <a:spLocks noChangeArrowheads="1"/>
          </p:cNvSpPr>
          <p:nvPr/>
        </p:nvSpPr>
        <p:spPr bwMode="auto">
          <a:xfrm>
            <a:off x="3883253" y="3823568"/>
            <a:ext cx="3124200" cy="2185214"/>
          </a:xfrm>
          <a:prstGeom prst="rect">
            <a:avLst/>
          </a:prstGeom>
          <a:noFill/>
          <a:ln w="9525">
            <a:noFill/>
            <a:miter lim="800000"/>
            <a:headEnd/>
            <a:tailEnd/>
          </a:ln>
        </p:spPr>
        <p:txBody>
          <a:bodyPr>
            <a:spAutoFit/>
          </a:bodyPr>
          <a:lstStyle/>
          <a:p>
            <a:pPr defTabSz="457200" eaLnBrk="0" fontAlgn="base" hangingPunct="0">
              <a:spcBef>
                <a:spcPct val="0"/>
              </a:spcBef>
              <a:spcAft>
                <a:spcPct val="0"/>
              </a:spcAft>
            </a:pPr>
            <a:r>
              <a:rPr lang="en-US" sz="1400" dirty="0">
                <a:solidFill>
                  <a:prstClr val="black"/>
                </a:solidFill>
                <a:latin typeface="Calibri" pitchFamily="34" charset="0"/>
              </a:rPr>
              <a:t>Maintenance level adjustments:*</a:t>
            </a:r>
          </a:p>
          <a:p>
            <a:pPr lvl="1" defTabSz="457200" eaLnBrk="0" fontAlgn="base" hangingPunct="0">
              <a:spcBef>
                <a:spcPct val="0"/>
              </a:spcBef>
              <a:spcAft>
                <a:spcPct val="0"/>
              </a:spcAft>
              <a:buFont typeface="Arial" charset="0"/>
              <a:buChar char="•"/>
            </a:pPr>
            <a:r>
              <a:rPr lang="en-US" sz="1200" u="sng" dirty="0">
                <a:solidFill>
                  <a:prstClr val="black"/>
                </a:solidFill>
                <a:latin typeface="Calibri" pitchFamily="34" charset="0"/>
              </a:rPr>
              <a:t>Entitlement programs </a:t>
            </a:r>
            <a:r>
              <a:rPr lang="en-US" sz="1200" dirty="0">
                <a:solidFill>
                  <a:prstClr val="black"/>
                </a:solidFill>
                <a:latin typeface="Calibri" pitchFamily="34" charset="0"/>
              </a:rPr>
              <a:t> - Caseload forecasts and per cap or formula driven costs.</a:t>
            </a:r>
          </a:p>
          <a:p>
            <a:pPr lvl="1" defTabSz="457200" eaLnBrk="0" fontAlgn="base" hangingPunct="0">
              <a:spcBef>
                <a:spcPct val="0"/>
              </a:spcBef>
              <a:spcAft>
                <a:spcPct val="0"/>
              </a:spcAft>
              <a:buFont typeface="Arial" charset="0"/>
              <a:buChar char="•"/>
            </a:pPr>
            <a:r>
              <a:rPr lang="en-US" sz="1200" u="sng" dirty="0">
                <a:solidFill>
                  <a:prstClr val="black"/>
                </a:solidFill>
                <a:latin typeface="Calibri" pitchFamily="34" charset="0"/>
              </a:rPr>
              <a:t>Entitlement and non-entitlement programs</a:t>
            </a:r>
            <a:r>
              <a:rPr lang="en-US" sz="1200" dirty="0">
                <a:solidFill>
                  <a:prstClr val="black"/>
                </a:solidFill>
                <a:latin typeface="Calibri" pitchFamily="34" charset="0"/>
              </a:rPr>
              <a:t> – MANDATORY cost increases or decreases.</a:t>
            </a:r>
          </a:p>
          <a:p>
            <a:pPr lvl="1" defTabSz="457200" eaLnBrk="0" fontAlgn="base" hangingPunct="0">
              <a:spcBef>
                <a:spcPct val="0"/>
              </a:spcBef>
              <a:spcAft>
                <a:spcPct val="0"/>
              </a:spcAft>
            </a:pPr>
            <a:r>
              <a:rPr lang="en-US" sz="1200" b="1" dirty="0">
                <a:solidFill>
                  <a:prstClr val="black"/>
                </a:solidFill>
                <a:latin typeface="Calibri" pitchFamily="34" charset="0"/>
              </a:rPr>
              <a:t>Note: Portions of many large entitlement programs are effectively zero-based as part of this process.</a:t>
            </a:r>
          </a:p>
          <a:p>
            <a:pPr defTabSz="457200" eaLnBrk="0" fontAlgn="base" hangingPunct="0">
              <a:spcBef>
                <a:spcPct val="0"/>
              </a:spcBef>
              <a:spcAft>
                <a:spcPct val="0"/>
              </a:spcAft>
            </a:pPr>
            <a:endParaRPr lang="en-US" sz="1400" dirty="0">
              <a:solidFill>
                <a:prstClr val="black"/>
              </a:solidFill>
              <a:latin typeface="Calibri" pitchFamily="34" charset="0"/>
            </a:endParaRPr>
          </a:p>
        </p:txBody>
      </p:sp>
      <p:sp>
        <p:nvSpPr>
          <p:cNvPr id="162827" name="Rectangle 8"/>
          <p:cNvSpPr>
            <a:spLocks noChangeArrowheads="1"/>
          </p:cNvSpPr>
          <p:nvPr/>
        </p:nvSpPr>
        <p:spPr bwMode="auto">
          <a:xfrm>
            <a:off x="8115627" y="5174227"/>
            <a:ext cx="1952625" cy="923330"/>
          </a:xfrm>
          <a:prstGeom prst="rect">
            <a:avLst/>
          </a:prstGeom>
          <a:noFill/>
          <a:ln w="9525">
            <a:noFill/>
            <a:miter lim="800000"/>
            <a:headEnd/>
            <a:tailEnd/>
          </a:ln>
        </p:spPr>
        <p:txBody>
          <a:bodyPr>
            <a:spAutoFit/>
          </a:bodyPr>
          <a:lstStyle/>
          <a:p>
            <a:pPr algn="ctr" defTabSz="457200" eaLnBrk="0" fontAlgn="base" hangingPunct="0">
              <a:spcBef>
                <a:spcPct val="0"/>
              </a:spcBef>
              <a:spcAft>
                <a:spcPct val="0"/>
              </a:spcAft>
            </a:pPr>
            <a:r>
              <a:rPr lang="en-US" dirty="0">
                <a:solidFill>
                  <a:prstClr val="black"/>
                </a:solidFill>
                <a:latin typeface="Calibri" pitchFamily="34" charset="0"/>
              </a:rPr>
              <a:t>2023-25 base or </a:t>
            </a:r>
          </a:p>
          <a:p>
            <a:pPr algn="ctr" defTabSz="457200" eaLnBrk="0" fontAlgn="base" hangingPunct="0">
              <a:spcBef>
                <a:spcPct val="0"/>
              </a:spcBef>
              <a:spcAft>
                <a:spcPct val="0"/>
              </a:spcAft>
            </a:pPr>
            <a:r>
              <a:rPr lang="en-US" dirty="0">
                <a:solidFill>
                  <a:prstClr val="black"/>
                </a:solidFill>
                <a:latin typeface="Calibri" pitchFamily="34" charset="0"/>
              </a:rPr>
              <a:t>maintenance level </a:t>
            </a:r>
          </a:p>
          <a:p>
            <a:pPr algn="ctr" defTabSz="457200" eaLnBrk="0" fontAlgn="base" hangingPunct="0">
              <a:spcBef>
                <a:spcPct val="0"/>
              </a:spcBef>
              <a:spcAft>
                <a:spcPct val="0"/>
              </a:spcAft>
            </a:pPr>
            <a:r>
              <a:rPr lang="en-US" dirty="0">
                <a:solidFill>
                  <a:prstClr val="black"/>
                </a:solidFill>
                <a:latin typeface="Calibri" pitchFamily="34" charset="0"/>
              </a:rPr>
              <a:t>budget</a:t>
            </a:r>
          </a:p>
        </p:txBody>
      </p:sp>
      <p:sp>
        <p:nvSpPr>
          <p:cNvPr id="162828" name="TextBox 9"/>
          <p:cNvSpPr txBox="1">
            <a:spLocks noChangeArrowheads="1"/>
          </p:cNvSpPr>
          <p:nvPr/>
        </p:nvSpPr>
        <p:spPr bwMode="auto">
          <a:xfrm>
            <a:off x="22868" y="5816857"/>
            <a:ext cx="6477000" cy="553998"/>
          </a:xfrm>
          <a:prstGeom prst="rect">
            <a:avLst/>
          </a:prstGeom>
          <a:noFill/>
          <a:ln w="9525">
            <a:noFill/>
            <a:miter lim="800000"/>
            <a:headEnd/>
            <a:tailEnd/>
          </a:ln>
        </p:spPr>
        <p:txBody>
          <a:bodyPr>
            <a:spAutoFit/>
          </a:bodyPr>
          <a:lstStyle/>
          <a:p>
            <a:pPr defTabSz="457200" eaLnBrk="0" fontAlgn="base" hangingPunct="0">
              <a:spcBef>
                <a:spcPct val="0"/>
              </a:spcBef>
              <a:spcAft>
                <a:spcPct val="0"/>
              </a:spcAft>
            </a:pPr>
            <a:r>
              <a:rPr lang="en-US" sz="1000" dirty="0">
                <a:solidFill>
                  <a:prstClr val="black"/>
                </a:solidFill>
                <a:latin typeface="Calibri" pitchFamily="34" charset="0"/>
              </a:rPr>
              <a:t>*As a technical, objective process, legislative fiscal staff have been traditionally tasked with performing a very detailed analysis and review of these items.</a:t>
            </a:r>
          </a:p>
          <a:p>
            <a:pPr defTabSz="457200" eaLnBrk="0" fontAlgn="base" hangingPunct="0">
              <a:spcBef>
                <a:spcPct val="0"/>
              </a:spcBef>
              <a:spcAft>
                <a:spcPct val="0"/>
              </a:spcAft>
            </a:pPr>
            <a:r>
              <a:rPr lang="en-US" sz="1000" dirty="0">
                <a:solidFill>
                  <a:prstClr val="black"/>
                </a:solidFill>
                <a:latin typeface="Calibri" pitchFamily="34" charset="0"/>
              </a:rPr>
              <a:t>**Caseload  forecasts are prepared and adopted by the Caseload Forecast Council (typically using a collaborative process).</a:t>
            </a:r>
          </a:p>
        </p:txBody>
      </p:sp>
      <p:sp>
        <p:nvSpPr>
          <p:cNvPr id="11" name="Right Arrow 10"/>
          <p:cNvSpPr/>
          <p:nvPr/>
        </p:nvSpPr>
        <p:spPr>
          <a:xfrm>
            <a:off x="3045053" y="1689968"/>
            <a:ext cx="6096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eaLnBrk="0" hangingPunct="0">
              <a:defRPr/>
            </a:pPr>
            <a:endParaRPr lang="en-US">
              <a:solidFill>
                <a:prstClr val="white"/>
              </a:solidFill>
              <a:latin typeface="Calibri"/>
            </a:endParaRPr>
          </a:p>
        </p:txBody>
      </p:sp>
      <p:sp>
        <p:nvSpPr>
          <p:cNvPr id="12" name="Right Arrow 11"/>
          <p:cNvSpPr>
            <a:spLocks noChangeArrowheads="1"/>
          </p:cNvSpPr>
          <p:nvPr/>
        </p:nvSpPr>
        <p:spPr bwMode="auto">
          <a:xfrm rot="5400000">
            <a:off x="4964343" y="3352081"/>
            <a:ext cx="595313" cy="319088"/>
          </a:xfrm>
          <a:prstGeom prst="rightArrow">
            <a:avLst>
              <a:gd name="adj1" fmla="val 50000"/>
              <a:gd name="adj2" fmla="val 49863"/>
            </a:avLst>
          </a:prstGeom>
          <a:solidFill>
            <a:schemeClr val="accent1"/>
          </a:solidFill>
          <a:ln w="25400" algn="ctr">
            <a:solidFill>
              <a:srgbClr val="385D8A"/>
            </a:solidFill>
            <a:miter lim="800000"/>
            <a:headEnd/>
            <a:tailEnd/>
          </a:ln>
        </p:spPr>
        <p:txBody>
          <a:bodyPr anchor="ctr"/>
          <a:lstStyle/>
          <a:p>
            <a:pPr algn="ctr" defTabSz="457200" eaLnBrk="0" hangingPunct="0">
              <a:defRPr/>
            </a:pPr>
            <a:endParaRPr lang="en-US">
              <a:solidFill>
                <a:prstClr val="white"/>
              </a:solidFill>
              <a:latin typeface="Calibri"/>
            </a:endParaRPr>
          </a:p>
        </p:txBody>
      </p:sp>
      <p:sp>
        <p:nvSpPr>
          <p:cNvPr id="13" name="Right Arrow 12"/>
          <p:cNvSpPr/>
          <p:nvPr/>
        </p:nvSpPr>
        <p:spPr>
          <a:xfrm>
            <a:off x="7394804" y="4274418"/>
            <a:ext cx="596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eaLnBrk="0" hangingPunct="0">
              <a:defRPr/>
            </a:pPr>
            <a:endParaRPr lang="en-US">
              <a:solidFill>
                <a:prstClr val="white"/>
              </a:solidFill>
              <a:latin typeface="Calibri"/>
            </a:endParaRPr>
          </a:p>
        </p:txBody>
      </p:sp>
      <p:sp>
        <p:nvSpPr>
          <p:cNvPr id="2" name="Date Placeholder 1">
            <a:extLst>
              <a:ext uri="{FF2B5EF4-FFF2-40B4-BE49-F238E27FC236}">
                <a16:creationId xmlns:a16="http://schemas.microsoft.com/office/drawing/2014/main" id="{1BADA84E-A802-FE67-F962-1CE771D1EE91}"/>
              </a:ext>
            </a:extLst>
          </p:cNvPr>
          <p:cNvSpPr>
            <a:spLocks noGrp="1"/>
          </p:cNvSpPr>
          <p:nvPr>
            <p:ph type="dt" sz="half" idx="10"/>
          </p:nvPr>
        </p:nvSpPr>
        <p:spPr/>
        <p:txBody>
          <a:bodyPr/>
          <a:lstStyle/>
          <a:p>
            <a:r>
              <a:rPr lang="en-US"/>
              <a:t>DECEMBER 12, 2022</a:t>
            </a:r>
            <a:endParaRPr lang="en-US" dirty="0"/>
          </a:p>
        </p:txBody>
      </p:sp>
      <p:sp>
        <p:nvSpPr>
          <p:cNvPr id="6" name="Footer Placeholder 5">
            <a:extLst>
              <a:ext uri="{FF2B5EF4-FFF2-40B4-BE49-F238E27FC236}">
                <a16:creationId xmlns:a16="http://schemas.microsoft.com/office/drawing/2014/main" id="{9C1D44DD-2AEB-629E-8503-78B226B4A3BD}"/>
              </a:ext>
            </a:extLst>
          </p:cNvPr>
          <p:cNvSpPr>
            <a:spLocks noGrp="1"/>
          </p:cNvSpPr>
          <p:nvPr>
            <p:ph type="ftr" sz="quarter" idx="11"/>
          </p:nvPr>
        </p:nvSpPr>
        <p:spPr/>
        <p:txBody>
          <a:bodyPr/>
          <a:lstStyle/>
          <a:p>
            <a:r>
              <a:rPr lang="en-US" dirty="0"/>
              <a:t>Office of Program Research &amp; Senate Committee Services</a:t>
            </a:r>
          </a:p>
        </p:txBody>
      </p:sp>
    </p:spTree>
    <p:extLst>
      <p:ext uri="{BB962C8B-B14F-4D97-AF65-F5344CB8AC3E}">
        <p14:creationId xmlns:p14="http://schemas.microsoft.com/office/powerpoint/2010/main" val="49377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38EA787-0B7F-4A18-A174-CFDD526F29A1}"/>
              </a:ext>
            </a:extLst>
          </p:cNvPr>
          <p:cNvSpPr>
            <a:spLocks noGrp="1"/>
          </p:cNvSpPr>
          <p:nvPr>
            <p:ph type="sldNum" sz="quarter" idx="12"/>
          </p:nvPr>
        </p:nvSpPr>
        <p:spPr>
          <a:xfrm>
            <a:off x="10301288" y="6491289"/>
            <a:ext cx="366712" cy="365125"/>
          </a:xfrm>
        </p:spPr>
        <p:txBody>
          <a:bodyPr/>
          <a:lstStyle/>
          <a:p>
            <a:pPr defTabSz="457200"/>
            <a:fld id="{082CDAE6-16C1-4895-AF09-26FA4AE9772D}" type="slidenum">
              <a:rPr lang="en-US">
                <a:solidFill>
                  <a:srgbClr val="3F4727"/>
                </a:solidFill>
                <a:latin typeface="Calibri"/>
              </a:rPr>
              <a:pPr defTabSz="457200"/>
              <a:t>6</a:t>
            </a:fld>
            <a:endParaRPr lang="en-US">
              <a:solidFill>
                <a:srgbClr val="3F4727"/>
              </a:solidFill>
              <a:latin typeface="Calibri"/>
            </a:endParaRPr>
          </a:p>
        </p:txBody>
      </p:sp>
      <p:sp>
        <p:nvSpPr>
          <p:cNvPr id="163844" name="Title 1"/>
          <p:cNvSpPr>
            <a:spLocks noGrp="1"/>
          </p:cNvSpPr>
          <p:nvPr>
            <p:ph type="title" idx="4294967295"/>
          </p:nvPr>
        </p:nvSpPr>
        <p:spPr bwMode="auto">
          <a:xfrm>
            <a:off x="1905000" y="304800"/>
            <a:ext cx="8686800" cy="838200"/>
          </a:xfrm>
          <a:prstGeom prst="rect">
            <a:avLst/>
          </a:prstGeom>
        </p:spPr>
        <p:txBody>
          <a:bodyPr vert="horz" anchor="b">
            <a:normAutofit/>
            <a:scene3d>
              <a:camera prst="orthographicFront"/>
              <a:lightRig rig="soft" dir="t"/>
            </a:scene3d>
            <a:sp3d prstMaterial="softEdge">
              <a:bevelT w="25400" h="25400"/>
            </a:sp3d>
          </a:bodyPr>
          <a:lstStyle/>
          <a:p>
            <a:r>
              <a:rPr lang="en-US" dirty="0"/>
              <a:t>Policy Level Budget Decisions</a:t>
            </a:r>
          </a:p>
        </p:txBody>
      </p:sp>
      <p:sp>
        <p:nvSpPr>
          <p:cNvPr id="3" name="Rectangle 2"/>
          <p:cNvSpPr/>
          <p:nvPr/>
        </p:nvSpPr>
        <p:spPr>
          <a:xfrm>
            <a:off x="2438400" y="1524000"/>
            <a:ext cx="838200" cy="3733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latin typeface="Calibri"/>
            </a:endParaRPr>
          </a:p>
        </p:txBody>
      </p:sp>
      <p:sp>
        <p:nvSpPr>
          <p:cNvPr id="163846" name="Rectangle 3"/>
          <p:cNvSpPr>
            <a:spLocks noChangeArrowheads="1"/>
          </p:cNvSpPr>
          <p:nvPr/>
        </p:nvSpPr>
        <p:spPr bwMode="auto">
          <a:xfrm>
            <a:off x="1905000" y="5257800"/>
            <a:ext cx="1905000" cy="923330"/>
          </a:xfrm>
          <a:prstGeom prst="rect">
            <a:avLst/>
          </a:prstGeom>
          <a:noFill/>
          <a:ln w="9525">
            <a:noFill/>
            <a:miter lim="800000"/>
            <a:headEnd/>
            <a:tailEnd/>
          </a:ln>
        </p:spPr>
        <p:txBody>
          <a:bodyPr>
            <a:spAutoFit/>
          </a:bodyPr>
          <a:lstStyle/>
          <a:p>
            <a:pPr algn="ctr" defTabSz="457200"/>
            <a:r>
              <a:rPr lang="en-US" dirty="0">
                <a:solidFill>
                  <a:srgbClr val="3F4727"/>
                </a:solidFill>
                <a:latin typeface="Calibri" pitchFamily="34" charset="0"/>
              </a:rPr>
              <a:t>2023-25 base or </a:t>
            </a:r>
          </a:p>
          <a:p>
            <a:pPr algn="ctr" defTabSz="457200"/>
            <a:r>
              <a:rPr lang="en-US" dirty="0">
                <a:solidFill>
                  <a:srgbClr val="3F4727"/>
                </a:solidFill>
                <a:latin typeface="Calibri" pitchFamily="34" charset="0"/>
              </a:rPr>
              <a:t>maintenance level </a:t>
            </a:r>
          </a:p>
          <a:p>
            <a:pPr algn="ctr" defTabSz="457200"/>
            <a:r>
              <a:rPr lang="en-US" dirty="0">
                <a:solidFill>
                  <a:srgbClr val="3F4727"/>
                </a:solidFill>
                <a:latin typeface="Calibri" pitchFamily="34" charset="0"/>
              </a:rPr>
              <a:t>budget</a:t>
            </a:r>
          </a:p>
        </p:txBody>
      </p:sp>
      <p:sp>
        <p:nvSpPr>
          <p:cNvPr id="163847" name="TextBox 4"/>
          <p:cNvSpPr txBox="1">
            <a:spLocks noChangeArrowheads="1"/>
          </p:cNvSpPr>
          <p:nvPr/>
        </p:nvSpPr>
        <p:spPr bwMode="auto">
          <a:xfrm>
            <a:off x="4191001" y="2057402"/>
            <a:ext cx="5688013" cy="3477875"/>
          </a:xfrm>
          <a:prstGeom prst="rect">
            <a:avLst/>
          </a:prstGeom>
          <a:noFill/>
          <a:ln w="9525">
            <a:noFill/>
            <a:miter lim="800000"/>
            <a:headEnd/>
            <a:tailEnd/>
          </a:ln>
        </p:spPr>
        <p:txBody>
          <a:bodyPr>
            <a:spAutoFit/>
          </a:bodyPr>
          <a:lstStyle/>
          <a:p>
            <a:pPr defTabSz="457200"/>
            <a:r>
              <a:rPr lang="en-US" dirty="0">
                <a:solidFill>
                  <a:srgbClr val="3F4727"/>
                </a:solidFill>
                <a:latin typeface="Calibri" pitchFamily="34" charset="0"/>
              </a:rPr>
              <a:t>Any changes to the existing base budget (which is the cost of continuing ongoing services) are policy level decisions.</a:t>
            </a:r>
          </a:p>
          <a:p>
            <a:pPr lvl="1" defTabSz="457200">
              <a:buFont typeface="Arial" charset="0"/>
              <a:buChar char="•"/>
            </a:pPr>
            <a:r>
              <a:rPr lang="en-US" sz="1600" dirty="0">
                <a:solidFill>
                  <a:srgbClr val="3F4727"/>
                </a:solidFill>
                <a:latin typeface="Calibri" pitchFamily="34" charset="0"/>
              </a:rPr>
              <a:t>Creation of new programs</a:t>
            </a:r>
          </a:p>
          <a:p>
            <a:pPr lvl="1" defTabSz="457200">
              <a:buFont typeface="Arial" charset="0"/>
              <a:buChar char="•"/>
            </a:pPr>
            <a:r>
              <a:rPr lang="en-US" sz="1600" dirty="0">
                <a:solidFill>
                  <a:srgbClr val="3F4727"/>
                </a:solidFill>
                <a:latin typeface="Calibri" pitchFamily="34" charset="0"/>
              </a:rPr>
              <a:t>Enhancement of existing programs</a:t>
            </a:r>
          </a:p>
          <a:p>
            <a:pPr lvl="1" defTabSz="457200">
              <a:buFont typeface="Arial" charset="0"/>
              <a:buChar char="•"/>
            </a:pPr>
            <a:r>
              <a:rPr lang="en-US" sz="1600" dirty="0">
                <a:solidFill>
                  <a:srgbClr val="3F4727"/>
                </a:solidFill>
                <a:latin typeface="Calibri" pitchFamily="34" charset="0"/>
              </a:rPr>
              <a:t>Elimination of existing programs</a:t>
            </a:r>
          </a:p>
          <a:p>
            <a:pPr lvl="1" defTabSz="457200">
              <a:buFont typeface="Arial" charset="0"/>
              <a:buChar char="•"/>
            </a:pPr>
            <a:r>
              <a:rPr lang="en-US" sz="1600" dirty="0">
                <a:solidFill>
                  <a:srgbClr val="3F4727"/>
                </a:solidFill>
                <a:latin typeface="Calibri" pitchFamily="34" charset="0"/>
              </a:rPr>
              <a:t>Reduction of existing programs</a:t>
            </a:r>
          </a:p>
          <a:p>
            <a:pPr lvl="1" defTabSz="457200">
              <a:buFont typeface="Arial" charset="0"/>
              <a:buChar char="•"/>
            </a:pPr>
            <a:r>
              <a:rPr lang="en-US" sz="1600" dirty="0">
                <a:solidFill>
                  <a:srgbClr val="3F4727"/>
                </a:solidFill>
                <a:latin typeface="Calibri" pitchFamily="34" charset="0"/>
              </a:rPr>
              <a:t>Other non-technical funding decisions</a:t>
            </a:r>
          </a:p>
          <a:p>
            <a:pPr lvl="1" defTabSz="457200">
              <a:buFont typeface="Arial" charset="0"/>
              <a:buChar char="•"/>
            </a:pPr>
            <a:endParaRPr lang="en-US" sz="1600" dirty="0">
              <a:solidFill>
                <a:srgbClr val="3F4727"/>
              </a:solidFill>
              <a:latin typeface="Calibri" pitchFamily="34" charset="0"/>
            </a:endParaRPr>
          </a:p>
          <a:p>
            <a:pPr lvl="1" defTabSz="457200">
              <a:buFont typeface="Arial" charset="0"/>
              <a:buChar char="•"/>
            </a:pPr>
            <a:endParaRPr lang="en-US" sz="1400" dirty="0">
              <a:solidFill>
                <a:srgbClr val="3F4727"/>
              </a:solidFill>
              <a:latin typeface="Calibri" pitchFamily="34" charset="0"/>
            </a:endParaRPr>
          </a:p>
          <a:p>
            <a:pPr lvl="1" defTabSz="457200"/>
            <a:r>
              <a:rPr lang="en-US" sz="1400" dirty="0">
                <a:solidFill>
                  <a:srgbClr val="3F4727"/>
                </a:solidFill>
                <a:latin typeface="Calibri" pitchFamily="34" charset="0"/>
              </a:rPr>
              <a:t>Note:  Vendor rate increases (other than some in managed care programs), employee health benefits, employee COLAs, collective bargaining agreements, and continuation of multi-biennium information technology projects are always policy level items. </a:t>
            </a:r>
          </a:p>
          <a:p>
            <a:pPr defTabSz="457200"/>
            <a:endParaRPr lang="en-US" dirty="0">
              <a:solidFill>
                <a:srgbClr val="3F4727"/>
              </a:solidFill>
              <a:latin typeface="Calibri" pitchFamily="34" charset="0"/>
            </a:endParaRPr>
          </a:p>
        </p:txBody>
      </p:sp>
      <p:sp>
        <p:nvSpPr>
          <p:cNvPr id="163848" name="AutoShape 7"/>
          <p:cNvSpPr>
            <a:spLocks noChangeArrowheads="1"/>
          </p:cNvSpPr>
          <p:nvPr/>
        </p:nvSpPr>
        <p:spPr bwMode="auto">
          <a:xfrm>
            <a:off x="3429000" y="3124200"/>
            <a:ext cx="838200" cy="533400"/>
          </a:xfrm>
          <a:prstGeom prst="rightArrow">
            <a:avLst>
              <a:gd name="adj1" fmla="val 50000"/>
              <a:gd name="adj2" fmla="val 39286"/>
            </a:avLst>
          </a:prstGeom>
          <a:solidFill>
            <a:schemeClr val="accent1"/>
          </a:solidFill>
          <a:ln w="9525">
            <a:solidFill>
              <a:schemeClr val="tx1"/>
            </a:solidFill>
            <a:miter lim="800000"/>
            <a:headEnd/>
            <a:tailEnd/>
          </a:ln>
        </p:spPr>
        <p:txBody>
          <a:bodyPr wrap="none" anchor="ctr"/>
          <a:lstStyle/>
          <a:p>
            <a:pPr defTabSz="457200"/>
            <a:endParaRPr lang="en-US">
              <a:solidFill>
                <a:srgbClr val="3F4727"/>
              </a:solidFill>
              <a:latin typeface="Calibri"/>
            </a:endParaRPr>
          </a:p>
        </p:txBody>
      </p:sp>
      <p:sp>
        <p:nvSpPr>
          <p:cNvPr id="4" name="Date Placeholder 3">
            <a:extLst>
              <a:ext uri="{FF2B5EF4-FFF2-40B4-BE49-F238E27FC236}">
                <a16:creationId xmlns:a16="http://schemas.microsoft.com/office/drawing/2014/main" id="{EB2E708A-C25A-3087-CFAC-7E0956032FEC}"/>
              </a:ext>
            </a:extLst>
          </p:cNvPr>
          <p:cNvSpPr>
            <a:spLocks noGrp="1"/>
          </p:cNvSpPr>
          <p:nvPr>
            <p:ph type="dt" sz="half" idx="10"/>
          </p:nvPr>
        </p:nvSpPr>
        <p:spPr/>
        <p:txBody>
          <a:bodyPr/>
          <a:lstStyle/>
          <a:p>
            <a:r>
              <a:rPr lang="en-US"/>
              <a:t>DECEMBER 12, 2022</a:t>
            </a:r>
            <a:endParaRPr lang="en-US" dirty="0"/>
          </a:p>
        </p:txBody>
      </p:sp>
      <p:sp>
        <p:nvSpPr>
          <p:cNvPr id="7" name="Footer Placeholder 6">
            <a:extLst>
              <a:ext uri="{FF2B5EF4-FFF2-40B4-BE49-F238E27FC236}">
                <a16:creationId xmlns:a16="http://schemas.microsoft.com/office/drawing/2014/main" id="{A06FF0E4-78F2-6859-8C28-11180566CACE}"/>
              </a:ext>
            </a:extLst>
          </p:cNvPr>
          <p:cNvSpPr>
            <a:spLocks noGrp="1"/>
          </p:cNvSpPr>
          <p:nvPr>
            <p:ph type="ftr" sz="quarter" idx="11"/>
          </p:nvPr>
        </p:nvSpPr>
        <p:spPr/>
        <p:txBody>
          <a:bodyPr/>
          <a:lstStyle/>
          <a:p>
            <a:r>
              <a:rPr lang="en-US" dirty="0"/>
              <a:t>Office of Program Research &amp; Senate Committee Services</a:t>
            </a:r>
          </a:p>
        </p:txBody>
      </p:sp>
    </p:spTree>
    <p:extLst>
      <p:ext uri="{BB962C8B-B14F-4D97-AF65-F5344CB8AC3E}">
        <p14:creationId xmlns:p14="http://schemas.microsoft.com/office/powerpoint/2010/main" val="179050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8">
            <a:extLst>
              <a:ext uri="{FF2B5EF4-FFF2-40B4-BE49-F238E27FC236}">
                <a16:creationId xmlns:a16="http://schemas.microsoft.com/office/drawing/2014/main" id="{ABBBCDF8-44E7-446A-B8D2-F50B8D0AA968}"/>
              </a:ext>
            </a:extLst>
          </p:cNvPr>
          <p:cNvSpPr>
            <a:spLocks noGrp="1"/>
          </p:cNvSpPr>
          <p:nvPr>
            <p:ph type="dt" sz="half" idx="10"/>
          </p:nvPr>
        </p:nvSpPr>
        <p:spPr/>
        <p:txBody>
          <a:bodyPr/>
          <a:lstStyle/>
          <a:p>
            <a:pPr defTabSz="457200"/>
            <a:r>
              <a:rPr lang="en-US">
                <a:solidFill>
                  <a:srgbClr val="3F4727"/>
                </a:solidFill>
                <a:latin typeface="Calibri"/>
              </a:rPr>
              <a:t>DECEMBER 12, 2022</a:t>
            </a:r>
            <a:endParaRPr lang="en-US" dirty="0">
              <a:solidFill>
                <a:srgbClr val="3F4727"/>
              </a:solidFill>
              <a:latin typeface="Calibri"/>
            </a:endParaRPr>
          </a:p>
        </p:txBody>
      </p:sp>
      <p:sp>
        <p:nvSpPr>
          <p:cNvPr id="5" name="Footer Placeholder 4">
            <a:extLst>
              <a:ext uri="{FF2B5EF4-FFF2-40B4-BE49-F238E27FC236}">
                <a16:creationId xmlns:a16="http://schemas.microsoft.com/office/drawing/2014/main" id="{E66B898D-16D7-4FAC-AFD3-34EFA7A5FFD6}"/>
              </a:ext>
            </a:extLst>
          </p:cNvPr>
          <p:cNvSpPr>
            <a:spLocks noGrp="1"/>
          </p:cNvSpPr>
          <p:nvPr>
            <p:ph type="ftr" sz="quarter" idx="11"/>
          </p:nvPr>
        </p:nvSpPr>
        <p:spPr/>
        <p:txBody>
          <a:bodyPr/>
          <a:lstStyle/>
          <a:p>
            <a:pPr defTabSz="457200"/>
            <a:r>
              <a:rPr lang="en-US">
                <a:solidFill>
                  <a:srgbClr val="3F4727"/>
                </a:solidFill>
                <a:latin typeface="Calibri"/>
              </a:rPr>
              <a:t>Office of Program Research &amp; Senate Committee Services</a:t>
            </a:r>
          </a:p>
        </p:txBody>
      </p:sp>
      <p:sp>
        <p:nvSpPr>
          <p:cNvPr id="8" name="Slide Number Placeholder 7">
            <a:extLst>
              <a:ext uri="{FF2B5EF4-FFF2-40B4-BE49-F238E27FC236}">
                <a16:creationId xmlns:a16="http://schemas.microsoft.com/office/drawing/2014/main" id="{30FC9C41-9073-4464-8270-07E1C5A4C8A2}"/>
              </a:ext>
            </a:extLst>
          </p:cNvPr>
          <p:cNvSpPr>
            <a:spLocks noGrp="1"/>
          </p:cNvSpPr>
          <p:nvPr>
            <p:ph type="sldNum" sz="quarter" idx="12"/>
          </p:nvPr>
        </p:nvSpPr>
        <p:spPr/>
        <p:txBody>
          <a:bodyPr/>
          <a:lstStyle/>
          <a:p>
            <a:pPr defTabSz="457200"/>
            <a:fld id="{082CDAE6-16C1-4895-AF09-26FA4AE9772D}" type="slidenum">
              <a:rPr lang="en-US" smtClean="0">
                <a:solidFill>
                  <a:srgbClr val="3F4727"/>
                </a:solidFill>
                <a:latin typeface="Calibri"/>
              </a:rPr>
              <a:pPr defTabSz="457200"/>
              <a:t>7</a:t>
            </a:fld>
            <a:endParaRPr lang="en-US">
              <a:solidFill>
                <a:srgbClr val="3F4727"/>
              </a:solidFill>
              <a:latin typeface="Calibri"/>
            </a:endParaRPr>
          </a:p>
        </p:txBody>
      </p:sp>
      <p:sp>
        <p:nvSpPr>
          <p:cNvPr id="6" name="Title 5"/>
          <p:cNvSpPr>
            <a:spLocks noGrp="1"/>
          </p:cNvSpPr>
          <p:nvPr>
            <p:ph type="title" idx="4294967295"/>
          </p:nvPr>
        </p:nvSpPr>
        <p:spPr>
          <a:xfrm>
            <a:off x="990109" y="123886"/>
            <a:ext cx="10058400" cy="930427"/>
          </a:xfrm>
        </p:spPr>
        <p:txBody>
          <a:bodyPr vert="horz" anchor="b">
            <a:normAutofit/>
            <a:scene3d>
              <a:camera prst="orthographicFront"/>
              <a:lightRig rig="soft" dir="t"/>
            </a:scene3d>
            <a:sp3d prstMaterial="softEdge">
              <a:bevelT w="25400" h="25400"/>
            </a:sp3d>
          </a:bodyPr>
          <a:lstStyle/>
          <a:p>
            <a:pPr algn="ctr"/>
            <a:r>
              <a:rPr lang="en-US" dirty="0"/>
              <a:t>Operating Budget - Context</a:t>
            </a:r>
          </a:p>
        </p:txBody>
      </p:sp>
      <p:sp>
        <p:nvSpPr>
          <p:cNvPr id="2" name="Content Placeholder 1"/>
          <p:cNvSpPr>
            <a:spLocks noGrp="1"/>
          </p:cNvSpPr>
          <p:nvPr>
            <p:ph idx="4294967295"/>
          </p:nvPr>
        </p:nvSpPr>
        <p:spPr>
          <a:xfrm>
            <a:off x="182880" y="1216742"/>
            <a:ext cx="12009120" cy="5060172"/>
          </a:xfrm>
        </p:spPr>
        <p:txBody>
          <a:bodyPr>
            <a:normAutofit fontScale="85000" lnSpcReduction="10000"/>
          </a:bodyPr>
          <a:lstStyle/>
          <a:p>
            <a:pPr>
              <a:lnSpc>
                <a:spcPct val="110000"/>
              </a:lnSpc>
            </a:pPr>
            <a:r>
              <a:rPr lang="en-US" dirty="0"/>
              <a:t> </a:t>
            </a:r>
            <a:r>
              <a:rPr lang="en-US" u="sng" dirty="0"/>
              <a:t>Revenue</a:t>
            </a:r>
            <a:r>
              <a:rPr lang="en-US" dirty="0"/>
              <a:t> = Positive forecasts in June and November – </a:t>
            </a:r>
            <a:r>
              <a:rPr lang="en-US" i="1" dirty="0"/>
              <a:t>up about $3B</a:t>
            </a:r>
          </a:p>
          <a:p>
            <a:pPr>
              <a:lnSpc>
                <a:spcPct val="110000"/>
              </a:lnSpc>
            </a:pPr>
            <a:r>
              <a:rPr lang="en-US" dirty="0"/>
              <a:t> </a:t>
            </a:r>
            <a:r>
              <a:rPr lang="en-US" u="sng" dirty="0"/>
              <a:t>Maintenance Level (ML)</a:t>
            </a:r>
            <a:r>
              <a:rPr lang="en-US" dirty="0"/>
              <a:t> = Larger than usual – </a:t>
            </a:r>
            <a:r>
              <a:rPr lang="en-US" i="1" dirty="0"/>
              <a:t>caseload, per capita costs, inflation</a:t>
            </a:r>
          </a:p>
          <a:p>
            <a:pPr lvl="1">
              <a:lnSpc>
                <a:spcPct val="110000"/>
              </a:lnSpc>
            </a:pPr>
            <a:r>
              <a:rPr lang="en-US" dirty="0"/>
              <a:t>Although, revenue should be sufficient to cover costs through ML</a:t>
            </a:r>
          </a:p>
          <a:p>
            <a:pPr>
              <a:lnSpc>
                <a:spcPct val="110000"/>
              </a:lnSpc>
            </a:pPr>
            <a:r>
              <a:rPr lang="en-US" u="sng" dirty="0"/>
              <a:t>Policy Level (PL)</a:t>
            </a:r>
            <a:r>
              <a:rPr lang="en-US" dirty="0"/>
              <a:t> = Examples of issues likely to be debated in 2023 Session</a:t>
            </a:r>
          </a:p>
          <a:p>
            <a:pPr lvl="1">
              <a:lnSpc>
                <a:spcPct val="110000"/>
              </a:lnSpc>
            </a:pPr>
            <a:r>
              <a:rPr lang="en-US" dirty="0"/>
              <a:t>Collective Bargaining and Compensation Adjustments</a:t>
            </a:r>
          </a:p>
          <a:p>
            <a:pPr lvl="1">
              <a:lnSpc>
                <a:spcPct val="110000"/>
              </a:lnSpc>
            </a:pPr>
            <a:r>
              <a:rPr lang="en-US" dirty="0"/>
              <a:t>Vendor Rate Increases</a:t>
            </a:r>
          </a:p>
          <a:p>
            <a:pPr lvl="1">
              <a:lnSpc>
                <a:spcPct val="110000"/>
              </a:lnSpc>
            </a:pPr>
            <a:r>
              <a:rPr lang="en-US" dirty="0"/>
              <a:t>Modifying recent issues – </a:t>
            </a:r>
            <a:r>
              <a:rPr lang="en-US" i="1" dirty="0"/>
              <a:t>988, Blake v WA, </a:t>
            </a:r>
            <a:r>
              <a:rPr lang="en-US" i="1" dirty="0" err="1"/>
              <a:t>OneWA</a:t>
            </a:r>
            <a:r>
              <a:rPr lang="en-US" i="1" dirty="0"/>
              <a:t>, Rainier, Housing, WSH</a:t>
            </a:r>
          </a:p>
          <a:p>
            <a:pPr lvl="1">
              <a:lnSpc>
                <a:spcPct val="110000"/>
              </a:lnSpc>
            </a:pPr>
            <a:r>
              <a:rPr lang="en-US" dirty="0"/>
              <a:t>Increasing or decreasing resources</a:t>
            </a:r>
          </a:p>
          <a:p>
            <a:pPr>
              <a:lnSpc>
                <a:spcPct val="110000"/>
              </a:lnSpc>
            </a:pPr>
            <a:r>
              <a:rPr lang="en-US" u="sng" dirty="0"/>
              <a:t>Other Issues</a:t>
            </a:r>
            <a:r>
              <a:rPr lang="en-US" dirty="0"/>
              <a:t> – IIJA, Capital Gains, Public Health, WRPTA, CSFRF</a:t>
            </a:r>
          </a:p>
          <a:p>
            <a:pPr>
              <a:lnSpc>
                <a:spcPct val="120000"/>
              </a:lnSpc>
            </a:pPr>
            <a:r>
              <a:rPr lang="en-US" u="sng" dirty="0"/>
              <a:t>The 4-Year Balanced Budget Requirement</a:t>
            </a:r>
            <a:r>
              <a:rPr lang="en-US" dirty="0"/>
              <a:t> = Statute requires the Legislature to balance General Fund-State and three closely related accounts (collectively known as Near General Fund-Outlook or NGF-O) over a four-year period rather than just the two-year biennium. The Outlook is a tool that is prepared to comply with this requirement by projecting the impact of budget decisions in the 2023-25 biennium onto the 2025-27 biennium. This means that in the 2023 session, the Legislature is tasked with enacting a budget that balances over both the 2023-25 biennium and 2025-27 biennium for NGF-O. </a:t>
            </a:r>
          </a:p>
          <a:p>
            <a:pPr lvl="1">
              <a:lnSpc>
                <a:spcPct val="110000"/>
              </a:lnSpc>
            </a:pPr>
            <a:endParaRPr lang="en-US" dirty="0"/>
          </a:p>
          <a:p>
            <a:pPr>
              <a:lnSpc>
                <a:spcPct val="110000"/>
              </a:lnSpc>
            </a:pPr>
            <a:endParaRPr lang="en-US" dirty="0"/>
          </a:p>
        </p:txBody>
      </p:sp>
    </p:spTree>
    <p:extLst>
      <p:ext uri="{BB962C8B-B14F-4D97-AF65-F5344CB8AC3E}">
        <p14:creationId xmlns:p14="http://schemas.microsoft.com/office/powerpoint/2010/main" val="3049859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7F8E3F6-DE14-48B2-B2BC-6FABA9630FB8}" type="slidenum">
              <a:rPr lang="en-US" smtClean="0"/>
              <a:t>8</a:t>
            </a:fld>
            <a:endParaRPr lang="en-US" dirty="0"/>
          </a:p>
        </p:txBody>
      </p:sp>
      <p:sp>
        <p:nvSpPr>
          <p:cNvPr id="2" name="Title 1"/>
          <p:cNvSpPr>
            <a:spLocks noGrp="1"/>
          </p:cNvSpPr>
          <p:nvPr>
            <p:ph type="title" idx="4294967295"/>
          </p:nvPr>
        </p:nvSpPr>
        <p:spPr>
          <a:xfrm>
            <a:off x="147483" y="391247"/>
            <a:ext cx="8575675" cy="479425"/>
          </a:xfrm>
        </p:spPr>
        <p:txBody>
          <a:bodyPr>
            <a:noAutofit/>
          </a:bodyPr>
          <a:lstStyle/>
          <a:p>
            <a:r>
              <a:rPr lang="en-US" sz="2800" dirty="0"/>
              <a:t>2023 Session:</a:t>
            </a:r>
            <a:br>
              <a:rPr lang="en-US" sz="2800" dirty="0"/>
            </a:br>
            <a:r>
              <a:rPr lang="en-US" sz="2800" dirty="0"/>
              <a:t>Agency Request - Issues with a relatively large fiscal impact…</a:t>
            </a:r>
          </a:p>
        </p:txBody>
      </p:sp>
      <p:sp>
        <p:nvSpPr>
          <p:cNvPr id="28" name="Rounded Rectangle 27"/>
          <p:cNvSpPr/>
          <p:nvPr/>
        </p:nvSpPr>
        <p:spPr>
          <a:xfrm>
            <a:off x="4060265" y="4867543"/>
            <a:ext cx="2877453" cy="946253"/>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K12</a:t>
            </a:r>
          </a:p>
          <a:p>
            <a:pPr marL="214313" indent="-214313">
              <a:buFont typeface="Arial" panose="020B0604020202020204" pitchFamily="34" charset="0"/>
              <a:buChar char="•"/>
            </a:pPr>
            <a:r>
              <a:rPr lang="en-US" sz="1100" dirty="0">
                <a:solidFill>
                  <a:schemeClr val="tx1"/>
                </a:solidFill>
              </a:rPr>
              <a:t>Increasing School Staff</a:t>
            </a:r>
          </a:p>
          <a:p>
            <a:pPr marL="214313" indent="-214313">
              <a:buFont typeface="Arial" panose="020B0604020202020204" pitchFamily="34" charset="0"/>
              <a:buChar char="•"/>
            </a:pPr>
            <a:r>
              <a:rPr lang="en-US" sz="1100" dirty="0">
                <a:solidFill>
                  <a:schemeClr val="tx1"/>
                </a:solidFill>
              </a:rPr>
              <a:t>Teacher Residency Program</a:t>
            </a:r>
          </a:p>
          <a:p>
            <a:pPr marL="214313" indent="-214313">
              <a:buFont typeface="Arial" panose="020B0604020202020204" pitchFamily="34" charset="0"/>
              <a:buChar char="•"/>
            </a:pPr>
            <a:r>
              <a:rPr lang="en-US" sz="1100" dirty="0">
                <a:solidFill>
                  <a:schemeClr val="tx1"/>
                </a:solidFill>
              </a:rPr>
              <a:t>Teacher Compensation</a:t>
            </a:r>
          </a:p>
          <a:p>
            <a:pPr marL="214313" indent="-214313">
              <a:buFont typeface="Arial" panose="020B0604020202020204" pitchFamily="34" charset="0"/>
              <a:buChar char="•"/>
            </a:pPr>
            <a:r>
              <a:rPr lang="en-US" sz="1100" dirty="0">
                <a:solidFill>
                  <a:schemeClr val="tx1"/>
                </a:solidFill>
              </a:rPr>
              <a:t>Special Education</a:t>
            </a:r>
          </a:p>
        </p:txBody>
      </p:sp>
      <p:sp>
        <p:nvSpPr>
          <p:cNvPr id="25" name="Rounded Rectangle 24"/>
          <p:cNvSpPr/>
          <p:nvPr/>
        </p:nvSpPr>
        <p:spPr>
          <a:xfrm>
            <a:off x="4065829" y="1311179"/>
            <a:ext cx="2877455" cy="1096571"/>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Long Term Care &amp; DD</a:t>
            </a:r>
          </a:p>
          <a:p>
            <a:pPr marL="214313" indent="-214313">
              <a:buFont typeface="Arial" panose="020B0604020202020204" pitchFamily="34" charset="0"/>
              <a:buChar char="•"/>
            </a:pPr>
            <a:r>
              <a:rPr lang="en-US" sz="1100" dirty="0">
                <a:solidFill>
                  <a:schemeClr val="tx1"/>
                </a:solidFill>
              </a:rPr>
              <a:t>Vendor Rate Increases</a:t>
            </a:r>
          </a:p>
          <a:p>
            <a:pPr marL="214313" indent="-214313">
              <a:buFont typeface="Arial" panose="020B0604020202020204" pitchFamily="34" charset="0"/>
              <a:buChar char="•"/>
            </a:pPr>
            <a:r>
              <a:rPr lang="en-US" sz="1100" dirty="0">
                <a:solidFill>
                  <a:schemeClr val="tx1"/>
                </a:solidFill>
              </a:rPr>
              <a:t>Aging Caregivers</a:t>
            </a:r>
          </a:p>
          <a:p>
            <a:pPr marL="214313" indent="-214313">
              <a:buFont typeface="Arial" panose="020B0604020202020204" pitchFamily="34" charset="0"/>
              <a:buChar char="•"/>
            </a:pPr>
            <a:r>
              <a:rPr lang="en-US" sz="1100" dirty="0">
                <a:solidFill>
                  <a:schemeClr val="tx1"/>
                </a:solidFill>
              </a:rPr>
              <a:t>Direct Care Workforce</a:t>
            </a:r>
          </a:p>
          <a:p>
            <a:pPr marL="214313" indent="-214313">
              <a:buFont typeface="Arial" panose="020B0604020202020204" pitchFamily="34" charset="0"/>
              <a:buChar char="•"/>
            </a:pPr>
            <a:r>
              <a:rPr lang="en-US" sz="1100" dirty="0">
                <a:solidFill>
                  <a:schemeClr val="tx1"/>
                </a:solidFill>
              </a:rPr>
              <a:t>Acute Hospital Length of Stay</a:t>
            </a:r>
          </a:p>
        </p:txBody>
      </p:sp>
      <p:sp>
        <p:nvSpPr>
          <p:cNvPr id="29" name="Rounded Rectangle 28"/>
          <p:cNvSpPr/>
          <p:nvPr/>
        </p:nvSpPr>
        <p:spPr>
          <a:xfrm>
            <a:off x="4060896" y="3535811"/>
            <a:ext cx="2912699" cy="1231271"/>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Higher Education</a:t>
            </a:r>
          </a:p>
          <a:p>
            <a:pPr marL="214313" indent="-214313">
              <a:buFont typeface="Arial" panose="020B0604020202020204" pitchFamily="34" charset="0"/>
              <a:buChar char="•"/>
            </a:pPr>
            <a:r>
              <a:rPr lang="en-US" sz="1100" dirty="0">
                <a:solidFill>
                  <a:schemeClr val="tx1"/>
                </a:solidFill>
              </a:rPr>
              <a:t>WA College Grant</a:t>
            </a:r>
          </a:p>
          <a:p>
            <a:pPr marL="214313" indent="-214313">
              <a:buFont typeface="Arial" panose="020B0604020202020204" pitchFamily="34" charset="0"/>
              <a:buChar char="•"/>
            </a:pPr>
            <a:r>
              <a:rPr lang="en-US" sz="1100" dirty="0">
                <a:solidFill>
                  <a:schemeClr val="tx1"/>
                </a:solidFill>
              </a:rPr>
              <a:t>Career &amp; College Pathways</a:t>
            </a:r>
          </a:p>
          <a:p>
            <a:pPr marL="214313" indent="-214313">
              <a:buFont typeface="Arial" panose="020B0604020202020204" pitchFamily="34" charset="0"/>
              <a:buChar char="•"/>
            </a:pPr>
            <a:r>
              <a:rPr lang="en-US" sz="1100" dirty="0">
                <a:solidFill>
                  <a:schemeClr val="tx1"/>
                </a:solidFill>
              </a:rPr>
              <a:t>High Demand Enrollments</a:t>
            </a:r>
          </a:p>
          <a:p>
            <a:pPr marL="214313" indent="-214313">
              <a:buFont typeface="Arial" panose="020B0604020202020204" pitchFamily="34" charset="0"/>
              <a:buChar char="•"/>
            </a:pPr>
            <a:r>
              <a:rPr lang="en-US" sz="1100" dirty="0">
                <a:solidFill>
                  <a:schemeClr val="tx1"/>
                </a:solidFill>
              </a:rPr>
              <a:t>UW Medicine Safety Net</a:t>
            </a:r>
          </a:p>
          <a:p>
            <a:pPr marL="214313" indent="-214313">
              <a:buFont typeface="Arial" panose="020B0604020202020204" pitchFamily="34" charset="0"/>
              <a:buChar char="•"/>
            </a:pPr>
            <a:r>
              <a:rPr lang="en-US" sz="1100" dirty="0">
                <a:solidFill>
                  <a:schemeClr val="tx1"/>
                </a:solidFill>
              </a:rPr>
              <a:t>FAFSA Completion</a:t>
            </a:r>
          </a:p>
        </p:txBody>
      </p:sp>
      <p:sp>
        <p:nvSpPr>
          <p:cNvPr id="30" name="Rounded Rectangle 29"/>
          <p:cNvSpPr/>
          <p:nvPr/>
        </p:nvSpPr>
        <p:spPr>
          <a:xfrm>
            <a:off x="995590" y="2566889"/>
            <a:ext cx="2877456" cy="1087722"/>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Mental Health</a:t>
            </a:r>
          </a:p>
          <a:p>
            <a:pPr marL="214313" indent="-214313">
              <a:buFont typeface="Arial" panose="020B0604020202020204" pitchFamily="34" charset="0"/>
              <a:buChar char="•"/>
            </a:pPr>
            <a:r>
              <a:rPr lang="en-US" sz="1100" dirty="0">
                <a:solidFill>
                  <a:schemeClr val="tx1"/>
                </a:solidFill>
              </a:rPr>
              <a:t>Electronic Health Records</a:t>
            </a:r>
          </a:p>
          <a:p>
            <a:pPr marL="214313" indent="-214313">
              <a:buFont typeface="Arial" panose="020B0604020202020204" pitchFamily="34" charset="0"/>
              <a:buChar char="•"/>
            </a:pPr>
            <a:r>
              <a:rPr lang="en-US" sz="1100" dirty="0">
                <a:solidFill>
                  <a:schemeClr val="tx1"/>
                </a:solidFill>
              </a:rPr>
              <a:t>Violence Reduction in State Hospitals</a:t>
            </a:r>
          </a:p>
          <a:p>
            <a:pPr marL="214313" indent="-214313">
              <a:buFont typeface="Arial" panose="020B0604020202020204" pitchFamily="34" charset="0"/>
              <a:buChar char="•"/>
            </a:pPr>
            <a:r>
              <a:rPr lang="en-US" sz="1100" dirty="0">
                <a:solidFill>
                  <a:schemeClr val="tx1"/>
                </a:solidFill>
              </a:rPr>
              <a:t>Timely Competency Evaluation</a:t>
            </a:r>
          </a:p>
          <a:p>
            <a:pPr marL="214313" indent="-214313">
              <a:buFont typeface="Arial" panose="020B0604020202020204" pitchFamily="34" charset="0"/>
              <a:buChar char="•"/>
            </a:pPr>
            <a:r>
              <a:rPr lang="en-US" sz="1100" dirty="0">
                <a:solidFill>
                  <a:schemeClr val="tx1"/>
                </a:solidFill>
              </a:rPr>
              <a:t>988 – Suicide Prevention Hotline</a:t>
            </a:r>
          </a:p>
        </p:txBody>
      </p:sp>
      <p:sp>
        <p:nvSpPr>
          <p:cNvPr id="32" name="Rounded Rectangle 31"/>
          <p:cNvSpPr/>
          <p:nvPr/>
        </p:nvSpPr>
        <p:spPr>
          <a:xfrm>
            <a:off x="7132946" y="4122682"/>
            <a:ext cx="2877451" cy="1684974"/>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Other</a:t>
            </a:r>
          </a:p>
          <a:p>
            <a:pPr marL="214313" indent="-214313">
              <a:buFont typeface="Arial" panose="020B0604020202020204" pitchFamily="34" charset="0"/>
              <a:buChar char="•"/>
            </a:pPr>
            <a:r>
              <a:rPr lang="en-US" sz="1100" dirty="0">
                <a:solidFill>
                  <a:schemeClr val="tx1"/>
                </a:solidFill>
              </a:rPr>
              <a:t>IT projects (multiple agencies)</a:t>
            </a:r>
          </a:p>
          <a:p>
            <a:pPr marL="214313" indent="-214313">
              <a:buFont typeface="Arial" panose="020B0604020202020204" pitchFamily="34" charset="0"/>
              <a:buChar char="•"/>
            </a:pPr>
            <a:r>
              <a:rPr lang="en-US" sz="1100" dirty="0">
                <a:solidFill>
                  <a:schemeClr val="tx1"/>
                </a:solidFill>
              </a:rPr>
              <a:t>COVID-19 Response (multiple agencies)</a:t>
            </a:r>
          </a:p>
          <a:p>
            <a:pPr marL="214313" indent="-214313">
              <a:buFont typeface="Arial" panose="020B0604020202020204" pitchFamily="34" charset="0"/>
              <a:buChar char="•"/>
            </a:pPr>
            <a:r>
              <a:rPr lang="en-US" sz="1100" dirty="0">
                <a:solidFill>
                  <a:schemeClr val="tx1"/>
                </a:solidFill>
              </a:rPr>
              <a:t>Clean Energy Fund</a:t>
            </a:r>
          </a:p>
          <a:p>
            <a:pPr marL="214313" indent="-214313">
              <a:buFont typeface="Arial" panose="020B0604020202020204" pitchFamily="34" charset="0"/>
              <a:buChar char="•"/>
            </a:pPr>
            <a:r>
              <a:rPr lang="en-US" sz="1100" dirty="0">
                <a:solidFill>
                  <a:schemeClr val="tx1"/>
                </a:solidFill>
              </a:rPr>
              <a:t>Small Business Assistance</a:t>
            </a:r>
          </a:p>
          <a:p>
            <a:pPr marL="214313" indent="-214313">
              <a:buFont typeface="Arial" panose="020B0604020202020204" pitchFamily="34" charset="0"/>
              <a:buChar char="•"/>
            </a:pPr>
            <a:r>
              <a:rPr lang="en-US" sz="1100" dirty="0">
                <a:solidFill>
                  <a:schemeClr val="tx1"/>
                </a:solidFill>
              </a:rPr>
              <a:t>Working Families Tax Credit Adjustment</a:t>
            </a:r>
          </a:p>
          <a:p>
            <a:pPr marL="214313" indent="-214313">
              <a:buFont typeface="Arial" panose="020B0604020202020204" pitchFamily="34" charset="0"/>
              <a:buChar char="•"/>
            </a:pPr>
            <a:r>
              <a:rPr lang="en-US" sz="1100" dirty="0">
                <a:solidFill>
                  <a:schemeClr val="tx1"/>
                </a:solidFill>
              </a:rPr>
              <a:t>Cybersecurity</a:t>
            </a:r>
          </a:p>
          <a:p>
            <a:pPr marL="214313" indent="-214313">
              <a:buFont typeface="Arial" panose="020B0604020202020204" pitchFamily="34" charset="0"/>
              <a:buChar char="•"/>
            </a:pPr>
            <a:r>
              <a:rPr lang="en-US" sz="1100" dirty="0">
                <a:solidFill>
                  <a:schemeClr val="tx1"/>
                </a:solidFill>
              </a:rPr>
              <a:t>Workers Compensation</a:t>
            </a:r>
          </a:p>
        </p:txBody>
      </p:sp>
      <p:sp>
        <p:nvSpPr>
          <p:cNvPr id="34" name="Rounded Rectangle 33"/>
          <p:cNvSpPr/>
          <p:nvPr/>
        </p:nvSpPr>
        <p:spPr>
          <a:xfrm>
            <a:off x="995590" y="1311179"/>
            <a:ext cx="2877454" cy="1180970"/>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Low Income Healthcare</a:t>
            </a:r>
          </a:p>
          <a:p>
            <a:pPr marL="214313" indent="-214313">
              <a:buFont typeface="Arial" panose="020B0604020202020204" pitchFamily="34" charset="0"/>
              <a:buChar char="•"/>
            </a:pPr>
            <a:r>
              <a:rPr lang="en-US" sz="1100" dirty="0">
                <a:solidFill>
                  <a:schemeClr val="tx1"/>
                </a:solidFill>
              </a:rPr>
              <a:t>Vendor Rate Increases</a:t>
            </a:r>
          </a:p>
          <a:p>
            <a:pPr marL="214313" indent="-214313">
              <a:buFont typeface="Arial" panose="020B0604020202020204" pitchFamily="34" charset="0"/>
              <a:buChar char="•"/>
            </a:pPr>
            <a:r>
              <a:rPr lang="en-US" sz="1100" dirty="0">
                <a:solidFill>
                  <a:schemeClr val="tx1"/>
                </a:solidFill>
              </a:rPr>
              <a:t>Savings Restoration</a:t>
            </a:r>
          </a:p>
          <a:p>
            <a:pPr marL="214313" indent="-214313">
              <a:buFont typeface="Arial" panose="020B0604020202020204" pitchFamily="34" charset="0"/>
              <a:buChar char="•"/>
            </a:pPr>
            <a:r>
              <a:rPr lang="en-US" sz="1100" dirty="0">
                <a:solidFill>
                  <a:schemeClr val="tx1"/>
                </a:solidFill>
              </a:rPr>
              <a:t>Electronic Health Records</a:t>
            </a:r>
          </a:p>
          <a:p>
            <a:pPr marL="214313" indent="-214313">
              <a:buFont typeface="Arial" panose="020B0604020202020204" pitchFamily="34" charset="0"/>
              <a:buChar char="•"/>
            </a:pPr>
            <a:r>
              <a:rPr lang="en-US" sz="1100" dirty="0">
                <a:solidFill>
                  <a:schemeClr val="tx1"/>
                </a:solidFill>
              </a:rPr>
              <a:t>988 – Suicide Prevention Hotline</a:t>
            </a:r>
          </a:p>
          <a:p>
            <a:pPr marL="214313" indent="-214313">
              <a:buFont typeface="Arial" panose="020B0604020202020204" pitchFamily="34" charset="0"/>
              <a:buChar char="•"/>
            </a:pPr>
            <a:r>
              <a:rPr lang="en-US" sz="1100" dirty="0">
                <a:solidFill>
                  <a:schemeClr val="tx1"/>
                </a:solidFill>
              </a:rPr>
              <a:t>Durable Medical Equipment</a:t>
            </a:r>
          </a:p>
        </p:txBody>
      </p:sp>
      <p:sp>
        <p:nvSpPr>
          <p:cNvPr id="12" name="Rounded Rectangle 11"/>
          <p:cNvSpPr/>
          <p:nvPr/>
        </p:nvSpPr>
        <p:spPr>
          <a:xfrm>
            <a:off x="7136069" y="1275278"/>
            <a:ext cx="2806616" cy="1216871"/>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Natural Resources</a:t>
            </a:r>
          </a:p>
          <a:p>
            <a:pPr marL="214313" indent="-214313">
              <a:buFont typeface="Arial" panose="020B0604020202020204" pitchFamily="34" charset="0"/>
              <a:buChar char="•"/>
            </a:pPr>
            <a:r>
              <a:rPr lang="en-US" sz="1100" dirty="0">
                <a:solidFill>
                  <a:schemeClr val="tx1"/>
                </a:solidFill>
              </a:rPr>
              <a:t>Drought Preparedness &amp; Response</a:t>
            </a:r>
          </a:p>
          <a:p>
            <a:pPr marL="214313" indent="-214313">
              <a:buFont typeface="Arial" panose="020B0604020202020204" pitchFamily="34" charset="0"/>
              <a:buChar char="•"/>
            </a:pPr>
            <a:r>
              <a:rPr lang="en-US" sz="1100" dirty="0">
                <a:solidFill>
                  <a:schemeClr val="tx1"/>
                </a:solidFill>
              </a:rPr>
              <a:t>Biodiversity Restoration</a:t>
            </a:r>
          </a:p>
          <a:p>
            <a:pPr marL="214313" indent="-214313">
              <a:buFont typeface="Arial" panose="020B0604020202020204" pitchFamily="34" charset="0"/>
              <a:buChar char="•"/>
            </a:pPr>
            <a:r>
              <a:rPr lang="en-US" sz="1100" dirty="0">
                <a:solidFill>
                  <a:schemeClr val="tx1"/>
                </a:solidFill>
              </a:rPr>
              <a:t>Wildfire Preparedness &amp; Response</a:t>
            </a:r>
          </a:p>
          <a:p>
            <a:pPr marL="214313" indent="-214313">
              <a:buFont typeface="Arial" panose="020B0604020202020204" pitchFamily="34" charset="0"/>
              <a:buChar char="•"/>
            </a:pPr>
            <a:r>
              <a:rPr lang="en-US" sz="1100" dirty="0">
                <a:solidFill>
                  <a:schemeClr val="tx1"/>
                </a:solidFill>
              </a:rPr>
              <a:t>Invasive Species</a:t>
            </a:r>
          </a:p>
        </p:txBody>
      </p:sp>
      <p:sp>
        <p:nvSpPr>
          <p:cNvPr id="13" name="Rounded Rectangle 29">
            <a:extLst>
              <a:ext uri="{FF2B5EF4-FFF2-40B4-BE49-F238E27FC236}">
                <a16:creationId xmlns:a16="http://schemas.microsoft.com/office/drawing/2014/main" id="{2D4DC8B1-929E-4B4C-8F35-01EC6094DA41}"/>
              </a:ext>
            </a:extLst>
          </p:cNvPr>
          <p:cNvSpPr/>
          <p:nvPr/>
        </p:nvSpPr>
        <p:spPr>
          <a:xfrm>
            <a:off x="990653" y="3731447"/>
            <a:ext cx="2877456" cy="1002817"/>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Children Youth &amp; Families</a:t>
            </a:r>
          </a:p>
          <a:p>
            <a:pPr marL="214313" indent="-214313">
              <a:buFont typeface="Arial" panose="020B0604020202020204" pitchFamily="34" charset="0"/>
              <a:buChar char="•"/>
            </a:pPr>
            <a:r>
              <a:rPr lang="en-US" sz="1100" dirty="0">
                <a:solidFill>
                  <a:schemeClr val="tx1"/>
                </a:solidFill>
              </a:rPr>
              <a:t>Vendor Rate Increases</a:t>
            </a:r>
          </a:p>
          <a:p>
            <a:pPr marL="214313" indent="-214313">
              <a:buFont typeface="Arial" panose="020B0604020202020204" pitchFamily="34" charset="0"/>
              <a:buChar char="•"/>
            </a:pPr>
            <a:r>
              <a:rPr lang="en-US" sz="1100" dirty="0">
                <a:solidFill>
                  <a:schemeClr val="tx1"/>
                </a:solidFill>
              </a:rPr>
              <a:t>Caregiver Placement Supports</a:t>
            </a:r>
          </a:p>
          <a:p>
            <a:pPr marL="214313" indent="-214313">
              <a:buFont typeface="Arial" panose="020B0604020202020204" pitchFamily="34" charset="0"/>
              <a:buChar char="•"/>
            </a:pPr>
            <a:r>
              <a:rPr lang="en-US" sz="1100" dirty="0">
                <a:solidFill>
                  <a:schemeClr val="tx1"/>
                </a:solidFill>
              </a:rPr>
              <a:t>Housing Access &amp; Supports</a:t>
            </a:r>
          </a:p>
          <a:p>
            <a:pPr marL="214313" indent="-214313">
              <a:buFont typeface="Arial" panose="020B0604020202020204" pitchFamily="34" charset="0"/>
              <a:buChar char="•"/>
            </a:pPr>
            <a:r>
              <a:rPr lang="en-US" sz="1100" dirty="0">
                <a:solidFill>
                  <a:schemeClr val="tx1"/>
                </a:solidFill>
              </a:rPr>
              <a:t>D.S. Compliance</a:t>
            </a:r>
          </a:p>
        </p:txBody>
      </p:sp>
      <p:sp>
        <p:nvSpPr>
          <p:cNvPr id="14" name="Rounded Rectangle 11">
            <a:extLst>
              <a:ext uri="{FF2B5EF4-FFF2-40B4-BE49-F238E27FC236}">
                <a16:creationId xmlns:a16="http://schemas.microsoft.com/office/drawing/2014/main" id="{F9145B17-340F-4677-A1E5-D6BB2E7DE9ED}"/>
              </a:ext>
            </a:extLst>
          </p:cNvPr>
          <p:cNvSpPr/>
          <p:nvPr/>
        </p:nvSpPr>
        <p:spPr>
          <a:xfrm>
            <a:off x="987581" y="4804839"/>
            <a:ext cx="2877456" cy="1002817"/>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Corrections &amp; Criminal Justice</a:t>
            </a:r>
          </a:p>
          <a:p>
            <a:pPr marL="214313" indent="-214313">
              <a:buFont typeface="Arial" panose="020B0604020202020204" pitchFamily="34" charset="0"/>
              <a:buChar char="•"/>
            </a:pPr>
            <a:r>
              <a:rPr lang="en-US" sz="1100" dirty="0">
                <a:solidFill>
                  <a:schemeClr val="tx1"/>
                </a:solidFill>
              </a:rPr>
              <a:t>Electronic Health Records</a:t>
            </a:r>
          </a:p>
          <a:p>
            <a:pPr marL="214313" indent="-214313">
              <a:buFont typeface="Arial" panose="020B0604020202020204" pitchFamily="34" charset="0"/>
              <a:buChar char="•"/>
            </a:pPr>
            <a:r>
              <a:rPr lang="en-US" sz="1100" dirty="0">
                <a:solidFill>
                  <a:schemeClr val="tx1"/>
                </a:solidFill>
              </a:rPr>
              <a:t>Community Custody Patient Care</a:t>
            </a:r>
          </a:p>
          <a:p>
            <a:pPr marL="214313" indent="-214313">
              <a:buFont typeface="Arial" panose="020B0604020202020204" pitchFamily="34" charset="0"/>
              <a:buChar char="•"/>
            </a:pPr>
            <a:r>
              <a:rPr lang="en-US" sz="1100" dirty="0">
                <a:solidFill>
                  <a:schemeClr val="tx1"/>
                </a:solidFill>
              </a:rPr>
              <a:t>Addiction Care Delivery</a:t>
            </a:r>
          </a:p>
          <a:p>
            <a:pPr marL="214313" indent="-214313">
              <a:buFont typeface="Arial" panose="020B0604020202020204" pitchFamily="34" charset="0"/>
              <a:buChar char="•"/>
            </a:pPr>
            <a:r>
              <a:rPr lang="en-US" sz="1100" dirty="0">
                <a:solidFill>
                  <a:schemeClr val="tx1"/>
                </a:solidFill>
              </a:rPr>
              <a:t>Restrictive Housing Reform</a:t>
            </a:r>
          </a:p>
        </p:txBody>
      </p:sp>
      <p:sp>
        <p:nvSpPr>
          <p:cNvPr id="15" name="Rounded Rectangle 27">
            <a:extLst>
              <a:ext uri="{FF2B5EF4-FFF2-40B4-BE49-F238E27FC236}">
                <a16:creationId xmlns:a16="http://schemas.microsoft.com/office/drawing/2014/main" id="{2ADA714F-0C64-4E72-855B-00E53146ACC8}"/>
              </a:ext>
            </a:extLst>
          </p:cNvPr>
          <p:cNvSpPr/>
          <p:nvPr/>
        </p:nvSpPr>
        <p:spPr>
          <a:xfrm>
            <a:off x="4101248" y="2492600"/>
            <a:ext cx="2806616" cy="946253"/>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Other Human Services</a:t>
            </a:r>
          </a:p>
          <a:p>
            <a:pPr marL="214313" indent="-214313">
              <a:buFont typeface="Arial" panose="020B0604020202020204" pitchFamily="34" charset="0"/>
              <a:buChar char="•"/>
            </a:pPr>
            <a:r>
              <a:rPr lang="en-US" sz="1100" dirty="0">
                <a:solidFill>
                  <a:schemeClr val="tx1"/>
                </a:solidFill>
              </a:rPr>
              <a:t>Homelessness &amp; Housing</a:t>
            </a:r>
          </a:p>
          <a:p>
            <a:pPr marL="214313" indent="-214313">
              <a:buFont typeface="Arial" panose="020B0604020202020204" pitchFamily="34" charset="0"/>
              <a:buChar char="•"/>
            </a:pPr>
            <a:r>
              <a:rPr lang="en-US" sz="1100" dirty="0">
                <a:solidFill>
                  <a:schemeClr val="tx1"/>
                </a:solidFill>
              </a:rPr>
              <a:t>Cash Grant Alignment</a:t>
            </a:r>
          </a:p>
          <a:p>
            <a:pPr marL="214313" indent="-214313">
              <a:buFont typeface="Arial" panose="020B0604020202020204" pitchFamily="34" charset="0"/>
              <a:buChar char="•"/>
            </a:pPr>
            <a:r>
              <a:rPr lang="en-US" sz="1100" dirty="0">
                <a:solidFill>
                  <a:schemeClr val="tx1"/>
                </a:solidFill>
              </a:rPr>
              <a:t>Public Health Infrastructure</a:t>
            </a:r>
          </a:p>
          <a:p>
            <a:pPr marL="214313" indent="-214313">
              <a:buFont typeface="Arial" panose="020B0604020202020204" pitchFamily="34" charset="0"/>
              <a:buChar char="•"/>
            </a:pPr>
            <a:r>
              <a:rPr lang="en-US" sz="1100" dirty="0">
                <a:solidFill>
                  <a:schemeClr val="tx1"/>
                </a:solidFill>
              </a:rPr>
              <a:t>Refugee Assistance</a:t>
            </a:r>
          </a:p>
        </p:txBody>
      </p:sp>
      <p:sp>
        <p:nvSpPr>
          <p:cNvPr id="16" name="Rounded Rectangle 31">
            <a:extLst>
              <a:ext uri="{FF2B5EF4-FFF2-40B4-BE49-F238E27FC236}">
                <a16:creationId xmlns:a16="http://schemas.microsoft.com/office/drawing/2014/main" id="{ECCCBAC0-91A6-4C7C-9332-52BAF1367C11}"/>
              </a:ext>
            </a:extLst>
          </p:cNvPr>
          <p:cNvSpPr/>
          <p:nvPr/>
        </p:nvSpPr>
        <p:spPr>
          <a:xfrm>
            <a:off x="7132945" y="2626619"/>
            <a:ext cx="2877451" cy="1324088"/>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Judicial Branch</a:t>
            </a:r>
          </a:p>
          <a:p>
            <a:pPr marL="214313" indent="-214313">
              <a:buFont typeface="Arial" panose="020B0604020202020204" pitchFamily="34" charset="0"/>
              <a:buChar char="•"/>
            </a:pPr>
            <a:r>
              <a:rPr lang="en-US" sz="1100" dirty="0">
                <a:solidFill>
                  <a:schemeClr val="tx1"/>
                </a:solidFill>
              </a:rPr>
              <a:t>State v  Blake</a:t>
            </a:r>
          </a:p>
          <a:p>
            <a:pPr marL="214313" indent="-214313">
              <a:buFont typeface="Arial" panose="020B0604020202020204" pitchFamily="34" charset="0"/>
              <a:buChar char="•"/>
            </a:pPr>
            <a:r>
              <a:rPr lang="en-US" sz="1100" dirty="0">
                <a:solidFill>
                  <a:schemeClr val="tx1"/>
                </a:solidFill>
              </a:rPr>
              <a:t>Vendor Rate Increases</a:t>
            </a:r>
          </a:p>
          <a:p>
            <a:pPr marL="214313" indent="-214313">
              <a:buFont typeface="Arial" panose="020B0604020202020204" pitchFamily="34" charset="0"/>
              <a:buChar char="•"/>
            </a:pPr>
            <a:r>
              <a:rPr lang="en-US" sz="1100" dirty="0">
                <a:solidFill>
                  <a:schemeClr val="tx1"/>
                </a:solidFill>
              </a:rPr>
              <a:t>IT – Projects + Infrastructure</a:t>
            </a:r>
          </a:p>
          <a:p>
            <a:pPr marL="214313" indent="-214313">
              <a:buFont typeface="Arial" panose="020B0604020202020204" pitchFamily="34" charset="0"/>
              <a:buChar char="•"/>
            </a:pPr>
            <a:r>
              <a:rPr lang="en-US" sz="1100" dirty="0">
                <a:solidFill>
                  <a:schemeClr val="tx1"/>
                </a:solidFill>
              </a:rPr>
              <a:t>Therapeutic Court Funding</a:t>
            </a:r>
          </a:p>
          <a:p>
            <a:pPr marL="214313" indent="-214313">
              <a:buFont typeface="Arial" panose="020B0604020202020204" pitchFamily="34" charset="0"/>
              <a:buChar char="•"/>
            </a:pPr>
            <a:r>
              <a:rPr lang="en-US" sz="1100" dirty="0">
                <a:solidFill>
                  <a:schemeClr val="tx1"/>
                </a:solidFill>
              </a:rPr>
              <a:t>Public Defense Innovation Grants</a:t>
            </a:r>
          </a:p>
        </p:txBody>
      </p:sp>
      <p:sp>
        <p:nvSpPr>
          <p:cNvPr id="3" name="Date Placeholder 2">
            <a:extLst>
              <a:ext uri="{FF2B5EF4-FFF2-40B4-BE49-F238E27FC236}">
                <a16:creationId xmlns:a16="http://schemas.microsoft.com/office/drawing/2014/main" id="{9D24BAA0-A31C-8D54-5AC8-0F4A09ACCA93}"/>
              </a:ext>
            </a:extLst>
          </p:cNvPr>
          <p:cNvSpPr>
            <a:spLocks noGrp="1"/>
          </p:cNvSpPr>
          <p:nvPr>
            <p:ph type="dt" sz="half" idx="10"/>
          </p:nvPr>
        </p:nvSpPr>
        <p:spPr/>
        <p:txBody>
          <a:bodyPr/>
          <a:lstStyle/>
          <a:p>
            <a:r>
              <a:rPr lang="en-US"/>
              <a:t>DECEMBER 12, 2022</a:t>
            </a:r>
            <a:endParaRPr lang="en-US" dirty="0"/>
          </a:p>
        </p:txBody>
      </p:sp>
      <p:sp>
        <p:nvSpPr>
          <p:cNvPr id="4" name="Footer Placeholder 3">
            <a:extLst>
              <a:ext uri="{FF2B5EF4-FFF2-40B4-BE49-F238E27FC236}">
                <a16:creationId xmlns:a16="http://schemas.microsoft.com/office/drawing/2014/main" id="{B78777C7-1F29-2934-4B77-6EE0CEDB8956}"/>
              </a:ext>
            </a:extLst>
          </p:cNvPr>
          <p:cNvSpPr>
            <a:spLocks noGrp="1"/>
          </p:cNvSpPr>
          <p:nvPr>
            <p:ph type="ftr" sz="quarter" idx="11"/>
          </p:nvPr>
        </p:nvSpPr>
        <p:spPr/>
        <p:txBody>
          <a:bodyPr/>
          <a:lstStyle/>
          <a:p>
            <a:r>
              <a:rPr lang="en-US"/>
              <a:t>Office of Program Research &amp; Senate Committee Services</a:t>
            </a:r>
            <a:endParaRPr lang="en-US" dirty="0"/>
          </a:p>
        </p:txBody>
      </p:sp>
    </p:spTree>
    <p:extLst>
      <p:ext uri="{BB962C8B-B14F-4D97-AF65-F5344CB8AC3E}">
        <p14:creationId xmlns:p14="http://schemas.microsoft.com/office/powerpoint/2010/main" val="755727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EA9578-B6C6-EBF6-786D-FD87F121E5C3}"/>
              </a:ext>
            </a:extLst>
          </p:cNvPr>
          <p:cNvSpPr>
            <a:spLocks noGrp="1"/>
          </p:cNvSpPr>
          <p:nvPr>
            <p:ph type="dt" sz="half" idx="10"/>
          </p:nvPr>
        </p:nvSpPr>
        <p:spPr/>
        <p:txBody>
          <a:bodyPr/>
          <a:lstStyle/>
          <a:p>
            <a:r>
              <a:rPr lang="en-US"/>
              <a:t>DECEMBER 12, 2022</a:t>
            </a:r>
            <a:endParaRPr lang="en-US" dirty="0"/>
          </a:p>
        </p:txBody>
      </p:sp>
      <p:sp>
        <p:nvSpPr>
          <p:cNvPr id="3" name="Footer Placeholder 2">
            <a:extLst>
              <a:ext uri="{FF2B5EF4-FFF2-40B4-BE49-F238E27FC236}">
                <a16:creationId xmlns:a16="http://schemas.microsoft.com/office/drawing/2014/main" id="{662D6439-99D5-0A58-68BF-3FF9ABD42D05}"/>
              </a:ext>
            </a:extLst>
          </p:cNvPr>
          <p:cNvSpPr>
            <a:spLocks noGrp="1"/>
          </p:cNvSpPr>
          <p:nvPr>
            <p:ph type="ftr" sz="quarter" idx="11"/>
          </p:nvPr>
        </p:nvSpPr>
        <p:spPr/>
        <p:txBody>
          <a:bodyPr/>
          <a:lstStyle/>
          <a:p>
            <a:r>
              <a:rPr lang="en-US"/>
              <a:t>Office of Program Research &amp; Senate Committee Services</a:t>
            </a:r>
            <a:endParaRPr lang="en-US" dirty="0"/>
          </a:p>
        </p:txBody>
      </p:sp>
      <p:sp>
        <p:nvSpPr>
          <p:cNvPr id="4" name="Slide Number Placeholder 3">
            <a:extLst>
              <a:ext uri="{FF2B5EF4-FFF2-40B4-BE49-F238E27FC236}">
                <a16:creationId xmlns:a16="http://schemas.microsoft.com/office/drawing/2014/main" id="{24B05E4E-0A94-C617-11B4-4FDE96D835B8}"/>
              </a:ext>
            </a:extLst>
          </p:cNvPr>
          <p:cNvSpPr>
            <a:spLocks noGrp="1"/>
          </p:cNvSpPr>
          <p:nvPr>
            <p:ph type="sldNum" sz="quarter" idx="12"/>
          </p:nvPr>
        </p:nvSpPr>
        <p:spPr/>
        <p:txBody>
          <a:bodyPr/>
          <a:lstStyle/>
          <a:p>
            <a:fld id="{4FAB73BC-B049-4115-A692-8D63A059BFB8}" type="slidenum">
              <a:rPr lang="en-US" smtClean="0"/>
              <a:pPr/>
              <a:t>9</a:t>
            </a:fld>
            <a:endParaRPr lang="en-US" dirty="0"/>
          </a:p>
        </p:txBody>
      </p:sp>
      <p:sp>
        <p:nvSpPr>
          <p:cNvPr id="5" name="TextBox 4">
            <a:extLst>
              <a:ext uri="{FF2B5EF4-FFF2-40B4-BE49-F238E27FC236}">
                <a16:creationId xmlns:a16="http://schemas.microsoft.com/office/drawing/2014/main" id="{04220F98-EE55-34DC-D141-27FA4FA45D03}"/>
              </a:ext>
            </a:extLst>
          </p:cNvPr>
          <p:cNvSpPr txBox="1"/>
          <p:nvPr/>
        </p:nvSpPr>
        <p:spPr>
          <a:xfrm>
            <a:off x="2808093" y="1875996"/>
            <a:ext cx="6377202" cy="1015663"/>
          </a:xfrm>
          <a:prstGeom prst="rect">
            <a:avLst/>
          </a:prstGeom>
          <a:noFill/>
        </p:spPr>
        <p:txBody>
          <a:bodyPr wrap="square" rtlCol="0">
            <a:spAutoFit/>
          </a:bodyPr>
          <a:lstStyle/>
          <a:p>
            <a:pPr algn="ctr"/>
            <a:r>
              <a:rPr lang="en-US" sz="6000" dirty="0"/>
              <a:t>Questions?</a:t>
            </a:r>
          </a:p>
        </p:txBody>
      </p:sp>
    </p:spTree>
    <p:extLst>
      <p:ext uri="{BB962C8B-B14F-4D97-AF65-F5344CB8AC3E}">
        <p14:creationId xmlns:p14="http://schemas.microsoft.com/office/powerpoint/2010/main" val="93640164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335</TotalTime>
  <Words>1910</Words>
  <Application>Microsoft Office PowerPoint</Application>
  <PresentationFormat>Widescreen</PresentationFormat>
  <Paragraphs>198</Paragraphs>
  <Slides>9</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Courier New</vt:lpstr>
      <vt:lpstr>Symbol</vt:lpstr>
      <vt:lpstr>Times New Roman</vt:lpstr>
      <vt:lpstr>Retrospect</vt:lpstr>
      <vt:lpstr>2023 Session Budget Preview Prepared for the Interbranch Advisory Committee December 12, 2022</vt:lpstr>
      <vt:lpstr>Operating Budget Calendar: Current Fiscal Year through the 2023-25 Biennium</vt:lpstr>
      <vt:lpstr>PowerPoint Presentation</vt:lpstr>
      <vt:lpstr>Although the Legislature spends the majority of its time on funds subject to the four-year balanced budget requirement, approximately half of operating budget spending is from other accounts.</vt:lpstr>
      <vt:lpstr>Getting to the 2023-25 Budget Starting Point</vt:lpstr>
      <vt:lpstr>Policy Level Budget Decisions</vt:lpstr>
      <vt:lpstr>Operating Budget - Context</vt:lpstr>
      <vt:lpstr>2023 Session: Agency Request - Issues with a relatively large fiscal impact…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Kettel, James</dc:creator>
  <cp:lastModifiedBy>Gonia, Cindy</cp:lastModifiedBy>
  <cp:revision>13</cp:revision>
  <dcterms:created xsi:type="dcterms:W3CDTF">2022-12-06T03:41:54Z</dcterms:created>
  <dcterms:modified xsi:type="dcterms:W3CDTF">2023-01-04T22:04:32Z</dcterms:modified>
</cp:coreProperties>
</file>